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19" r:id="rId2"/>
    <p:sldId id="289" r:id="rId3"/>
    <p:sldId id="265" r:id="rId4"/>
    <p:sldId id="258" r:id="rId5"/>
    <p:sldId id="268" r:id="rId6"/>
    <p:sldId id="321" r:id="rId7"/>
    <p:sldId id="261" r:id="rId8"/>
    <p:sldId id="270" r:id="rId9"/>
    <p:sldId id="274" r:id="rId10"/>
    <p:sldId id="269" r:id="rId11"/>
    <p:sldId id="271" r:id="rId12"/>
    <p:sldId id="324" r:id="rId13"/>
    <p:sldId id="325" r:id="rId14"/>
    <p:sldId id="272" r:id="rId15"/>
    <p:sldId id="323" r:id="rId16"/>
    <p:sldId id="326" r:id="rId17"/>
    <p:sldId id="327" r:id="rId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86C"/>
    <a:srgbClr val="336699"/>
    <a:srgbClr val="9078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80" autoAdjust="0"/>
    <p:restoredTop sz="78976"/>
  </p:normalViewPr>
  <p:slideViewPr>
    <p:cSldViewPr>
      <p:cViewPr varScale="1">
        <p:scale>
          <a:sx n="88" d="100"/>
          <a:sy n="88" d="100"/>
        </p:scale>
        <p:origin x="1304" y="176"/>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6A7844-2BA8-4B52-B29F-01BE03488707}" type="datetimeFigureOut">
              <a:rPr lang="en-US" smtClean="0"/>
              <a:t>2/11/25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D81C3-C527-485F-BC23-22A13BE38CB3}" type="slidenum">
              <a:rPr lang="en-US" smtClean="0"/>
              <a:t>‹#›</a:t>
            </a:fld>
            <a:endParaRPr lang="en-US"/>
          </a:p>
        </p:txBody>
      </p:sp>
    </p:spTree>
    <p:extLst>
      <p:ext uri="{BB962C8B-B14F-4D97-AF65-F5344CB8AC3E}">
        <p14:creationId xmlns:p14="http://schemas.microsoft.com/office/powerpoint/2010/main" val="84409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8D81C3-C527-485F-BC23-22A13BE38CB3}" type="slidenum">
              <a:rPr lang="en-US" smtClean="0"/>
              <a:t>2</a:t>
            </a:fld>
            <a:endParaRPr lang="en-US"/>
          </a:p>
        </p:txBody>
      </p:sp>
    </p:spTree>
    <p:extLst>
      <p:ext uri="{BB962C8B-B14F-4D97-AF65-F5344CB8AC3E}">
        <p14:creationId xmlns:p14="http://schemas.microsoft.com/office/powerpoint/2010/main" val="1192784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2057400" y="4578013"/>
            <a:ext cx="4796505" cy="954107"/>
          </a:xfrm>
          <a:prstGeom prst="rect">
            <a:avLst/>
          </a:prstGeom>
        </p:spPr>
        <p:txBody>
          <a:bodyPr wrap="none">
            <a:spAutoFit/>
          </a:bodyPr>
          <a:lstStyle/>
          <a:p>
            <a:pPr algn="ctr"/>
            <a:r>
              <a:rPr lang="en-US" sz="2800" b="1" kern="1200" dirty="0">
                <a:solidFill>
                  <a:schemeClr val="tx1"/>
                </a:solidFill>
                <a:effectLst/>
                <a:latin typeface="Tahoma" charset="0"/>
                <a:ea typeface="+mn-ea"/>
                <a:cs typeface="+mn-cs"/>
              </a:rPr>
              <a:t>Building and Maintaining </a:t>
            </a:r>
            <a:br>
              <a:rPr lang="en-US" sz="2800" b="1" kern="1200" dirty="0">
                <a:solidFill>
                  <a:schemeClr val="tx1"/>
                </a:solidFill>
                <a:effectLst/>
                <a:latin typeface="Tahoma" charset="0"/>
                <a:ea typeface="+mn-ea"/>
                <a:cs typeface="+mn-cs"/>
              </a:rPr>
            </a:br>
            <a:r>
              <a:rPr lang="en-US" sz="2800" b="1" kern="1200" dirty="0">
                <a:solidFill>
                  <a:schemeClr val="tx1"/>
                </a:solidFill>
                <a:effectLst/>
                <a:latin typeface="Tahoma" charset="0"/>
                <a:ea typeface="+mn-ea"/>
                <a:cs typeface="+mn-cs"/>
              </a:rPr>
              <a:t>Customer Relationships</a:t>
            </a:r>
          </a:p>
        </p:txBody>
      </p:sp>
      <p:sp>
        <p:nvSpPr>
          <p:cNvPr id="3" name="Rectangle 2"/>
          <p:cNvSpPr/>
          <p:nvPr userDrawn="1"/>
        </p:nvSpPr>
        <p:spPr>
          <a:xfrm>
            <a:off x="2819400" y="3802559"/>
            <a:ext cx="2954655" cy="769441"/>
          </a:xfrm>
          <a:prstGeom prst="rect">
            <a:avLst/>
          </a:prstGeom>
        </p:spPr>
        <p:txBody>
          <a:bodyPr wrap="none">
            <a:spAutoFit/>
          </a:bodyPr>
          <a:lstStyle/>
          <a:p>
            <a:r>
              <a:rPr lang="en-US" sz="4400" b="1" kern="1200" dirty="0">
                <a:solidFill>
                  <a:schemeClr val="tx1"/>
                </a:solidFill>
                <a:effectLst/>
                <a:latin typeface="Tahoma" charset="0"/>
                <a:ea typeface="+mn-ea"/>
                <a:cs typeface="+mn-cs"/>
              </a:rPr>
              <a:t>Chapter</a:t>
            </a:r>
            <a:r>
              <a:rPr lang="en-US" sz="4400" b="1" kern="1200" baseline="0" dirty="0">
                <a:solidFill>
                  <a:schemeClr val="tx1"/>
                </a:solidFill>
                <a:effectLst/>
                <a:latin typeface="Tahoma" charset="0"/>
                <a:ea typeface="+mn-ea"/>
                <a:cs typeface="+mn-cs"/>
              </a:rPr>
              <a:t> 7</a:t>
            </a:r>
            <a:endParaRPr lang="en-US" sz="4400" b="1" dirty="0"/>
          </a:p>
        </p:txBody>
      </p:sp>
      <p:pic>
        <p:nvPicPr>
          <p:cNvPr id="307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
            <a:ext cx="9144000" cy="3535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descr="C:\Users\Karen\AppData\Local\Microsoft\Windows\Temporary Internet Files\Content.IE5\1AM1THAR\GP%20LOGO1.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5989732"/>
            <a:ext cx="844550" cy="81320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userDrawn="1"/>
        </p:nvSpPr>
        <p:spPr>
          <a:xfrm>
            <a:off x="3688080" y="6414078"/>
            <a:ext cx="5332101" cy="307777"/>
          </a:xfrm>
          <a:prstGeom prst="rect">
            <a:avLst/>
          </a:prstGeom>
          <a:noFill/>
        </p:spPr>
        <p:txBody>
          <a:bodyPr wrap="none" rtlCol="0">
            <a:spAutoFit/>
          </a:bodyPr>
          <a:lstStyle/>
          <a:p>
            <a:r>
              <a:rPr lang="en-US" sz="1400" dirty="0"/>
              <a:t>© Hudson &amp; Hudson. </a:t>
            </a:r>
            <a:r>
              <a:rPr lang="en-US" sz="1400" i="1" dirty="0"/>
              <a:t>Customer Service for Hospitality &amp; Tourism</a:t>
            </a:r>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875935-DA8A-47B4-996C-05C2B93FC1B4}" type="slidenum">
              <a:rPr lang="en-US"/>
              <a:pPr/>
              <a:t>‹#›</a:t>
            </a:fld>
            <a:endParaRPr lang="en-US"/>
          </a:p>
        </p:txBody>
      </p:sp>
    </p:spTree>
    <p:extLst>
      <p:ext uri="{BB962C8B-B14F-4D97-AF65-F5344CB8AC3E}">
        <p14:creationId xmlns:p14="http://schemas.microsoft.com/office/powerpoint/2010/main" val="1113913443"/>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6450" y="0"/>
            <a:ext cx="173355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0482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455935-CD17-4E93-90C7-BAE37611463C}" type="slidenum">
              <a:rPr lang="en-US"/>
              <a:pPr/>
              <a:t>‹#›</a:t>
            </a:fld>
            <a:endParaRPr lang="en-US"/>
          </a:p>
        </p:txBody>
      </p:sp>
    </p:spTree>
    <p:extLst>
      <p:ext uri="{BB962C8B-B14F-4D97-AF65-F5344CB8AC3E}">
        <p14:creationId xmlns:p14="http://schemas.microsoft.com/office/powerpoint/2010/main" val="3899821479"/>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838200" y="0"/>
            <a:ext cx="8305800" cy="685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519284-E648-4D87-9771-7975855ECF80}" type="slidenum">
              <a:rPr lang="en-US"/>
              <a:pPr/>
              <a:t>‹#›</a:t>
            </a:fld>
            <a:endParaRPr lang="en-US"/>
          </a:p>
        </p:txBody>
      </p:sp>
    </p:spTree>
    <p:extLst>
      <p:ext uri="{BB962C8B-B14F-4D97-AF65-F5344CB8AC3E}">
        <p14:creationId xmlns:p14="http://schemas.microsoft.com/office/powerpoint/2010/main" val="4100297372"/>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144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7538" y="0"/>
            <a:ext cx="8315325"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90E123-BE1A-41CA-A96C-0B3205B32524}" type="slidenum">
              <a:rPr lang="en-US"/>
              <a:pPr/>
              <a:t>‹#›</a:t>
            </a:fld>
            <a:endParaRPr lang="en-US"/>
          </a:p>
        </p:txBody>
      </p:sp>
    </p:spTree>
    <p:extLst>
      <p:ext uri="{BB962C8B-B14F-4D97-AF65-F5344CB8AC3E}">
        <p14:creationId xmlns:p14="http://schemas.microsoft.com/office/powerpoint/2010/main" val="512054722"/>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24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3175"/>
            <a:ext cx="8315325"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291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FFC989-C9F5-4D51-A9C3-AE5F20336AC3}" type="slidenum">
              <a:rPr lang="en-US"/>
              <a:pPr/>
              <a:t>‹#›</a:t>
            </a:fld>
            <a:endParaRPr lang="en-US"/>
          </a:p>
        </p:txBody>
      </p:sp>
    </p:spTree>
    <p:extLst>
      <p:ext uri="{BB962C8B-B14F-4D97-AF65-F5344CB8AC3E}">
        <p14:creationId xmlns:p14="http://schemas.microsoft.com/office/powerpoint/2010/main" val="3410838000"/>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6349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9576" y="0"/>
            <a:ext cx="8315325"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1013306-FE83-4F60-8498-80E898BED37C}" type="slidenum">
              <a:rPr lang="en-US"/>
              <a:pPr/>
              <a:t>‹#›</a:t>
            </a:fld>
            <a:endParaRPr lang="en-US"/>
          </a:p>
        </p:txBody>
      </p:sp>
    </p:spTree>
    <p:extLst>
      <p:ext uri="{BB962C8B-B14F-4D97-AF65-F5344CB8AC3E}">
        <p14:creationId xmlns:p14="http://schemas.microsoft.com/office/powerpoint/2010/main" val="2519455339"/>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B51F829-5758-4137-9F91-95FEA906C75D}" type="slidenum">
              <a:rPr lang="en-US"/>
              <a:pPr/>
              <a:t>‹#›</a:t>
            </a:fld>
            <a:endParaRPr lang="en-US"/>
          </a:p>
        </p:txBody>
      </p:sp>
    </p:spTree>
    <p:extLst>
      <p:ext uri="{BB962C8B-B14F-4D97-AF65-F5344CB8AC3E}">
        <p14:creationId xmlns:p14="http://schemas.microsoft.com/office/powerpoint/2010/main" val="2587514946"/>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85CD207-EE75-4420-B4EE-E9AC0E49FE26}" type="slidenum">
              <a:rPr lang="en-US"/>
              <a:pPr/>
              <a:t>‹#›</a:t>
            </a:fld>
            <a:endParaRPr lang="en-US"/>
          </a:p>
        </p:txBody>
      </p:sp>
    </p:spTree>
    <p:extLst>
      <p:ext uri="{BB962C8B-B14F-4D97-AF65-F5344CB8AC3E}">
        <p14:creationId xmlns:p14="http://schemas.microsoft.com/office/powerpoint/2010/main" val="684972521"/>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518BFE-18C8-4C22-88C0-C4BEF9406BB4}" type="slidenum">
              <a:rPr lang="en-US"/>
              <a:pPr/>
              <a:t>‹#›</a:t>
            </a:fld>
            <a:endParaRPr lang="en-US"/>
          </a:p>
        </p:txBody>
      </p:sp>
    </p:spTree>
    <p:extLst>
      <p:ext uri="{BB962C8B-B14F-4D97-AF65-F5344CB8AC3E}">
        <p14:creationId xmlns:p14="http://schemas.microsoft.com/office/powerpoint/2010/main" val="3588073128"/>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2C20FA-CEFA-4342-88C2-C4AC5758C689}" type="slidenum">
              <a:rPr lang="en-US"/>
              <a:pPr/>
              <a:t>‹#›</a:t>
            </a:fld>
            <a:endParaRPr lang="en-US"/>
          </a:p>
        </p:txBody>
      </p:sp>
    </p:spTree>
    <p:extLst>
      <p:ext uri="{BB962C8B-B14F-4D97-AF65-F5344CB8AC3E}">
        <p14:creationId xmlns:p14="http://schemas.microsoft.com/office/powerpoint/2010/main" val="3516676191"/>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6858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609600"/>
            <a:ext cx="69342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0" y="6661150"/>
            <a:ext cx="2133600"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latin typeface="Arial" charset="0"/>
              </a:defRPr>
            </a:lvl1pPr>
          </a:lstStyle>
          <a:p>
            <a:endParaRPr lang="en-US"/>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latin typeface="Arial" charset="0"/>
              </a:defRPr>
            </a:lvl1pPr>
          </a:lstStyle>
          <a:p>
            <a:endParaRPr lang="en-US"/>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latin typeface="Arial" charset="0"/>
              </a:defRPr>
            </a:lvl1pPr>
          </a:lstStyle>
          <a:p>
            <a:fld id="{F5AF11E3-5AEA-439E-88D2-08E5A4FC1B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Tahoma" charset="0"/>
        </a:defRPr>
      </a:lvl2pPr>
      <a:lvl3pPr algn="l" rtl="0" eaLnBrk="1" fontAlgn="base" hangingPunct="1">
        <a:spcBef>
          <a:spcPct val="0"/>
        </a:spcBef>
        <a:spcAft>
          <a:spcPct val="0"/>
        </a:spcAft>
        <a:defRPr sz="3200" b="1">
          <a:solidFill>
            <a:schemeClr val="tx2"/>
          </a:solidFill>
          <a:latin typeface="Tahoma" charset="0"/>
        </a:defRPr>
      </a:lvl3pPr>
      <a:lvl4pPr algn="l" rtl="0" eaLnBrk="1" fontAlgn="base" hangingPunct="1">
        <a:spcBef>
          <a:spcPct val="0"/>
        </a:spcBef>
        <a:spcAft>
          <a:spcPct val="0"/>
        </a:spcAft>
        <a:defRPr sz="3200" b="1">
          <a:solidFill>
            <a:schemeClr val="tx2"/>
          </a:solidFill>
          <a:latin typeface="Tahoma" charset="0"/>
        </a:defRPr>
      </a:lvl4pPr>
      <a:lvl5pPr algn="l" rtl="0" eaLnBrk="1" fontAlgn="base" hangingPunct="1">
        <a:spcBef>
          <a:spcPct val="0"/>
        </a:spcBef>
        <a:spcAft>
          <a:spcPct val="0"/>
        </a:spcAft>
        <a:defRPr sz="3200" b="1">
          <a:solidFill>
            <a:schemeClr val="tx2"/>
          </a:solidFill>
          <a:latin typeface="Tahoma" charset="0"/>
        </a:defRPr>
      </a:lvl5pPr>
      <a:lvl6pPr marL="457200" algn="l" rtl="0" eaLnBrk="1" fontAlgn="base" hangingPunct="1">
        <a:spcBef>
          <a:spcPct val="0"/>
        </a:spcBef>
        <a:spcAft>
          <a:spcPct val="0"/>
        </a:spcAft>
        <a:defRPr sz="3200" b="1">
          <a:solidFill>
            <a:schemeClr val="tx2"/>
          </a:solidFill>
          <a:latin typeface="Tahoma" charset="0"/>
        </a:defRPr>
      </a:lvl6pPr>
      <a:lvl7pPr marL="914400" algn="l" rtl="0" eaLnBrk="1" fontAlgn="base" hangingPunct="1">
        <a:spcBef>
          <a:spcPct val="0"/>
        </a:spcBef>
        <a:spcAft>
          <a:spcPct val="0"/>
        </a:spcAft>
        <a:defRPr sz="3200" b="1">
          <a:solidFill>
            <a:schemeClr val="tx2"/>
          </a:solidFill>
          <a:latin typeface="Tahoma" charset="0"/>
        </a:defRPr>
      </a:lvl7pPr>
      <a:lvl8pPr marL="1371600" algn="l" rtl="0" eaLnBrk="1" fontAlgn="base" hangingPunct="1">
        <a:spcBef>
          <a:spcPct val="0"/>
        </a:spcBef>
        <a:spcAft>
          <a:spcPct val="0"/>
        </a:spcAft>
        <a:defRPr sz="3200" b="1">
          <a:solidFill>
            <a:schemeClr val="tx2"/>
          </a:solidFill>
          <a:latin typeface="Tahoma" charset="0"/>
        </a:defRPr>
      </a:lvl8pPr>
      <a:lvl9pPr marL="1828800" algn="l" rtl="0" eaLnBrk="1" fontAlgn="base" hangingPunct="1">
        <a:spcBef>
          <a:spcPct val="0"/>
        </a:spcBef>
        <a:spcAft>
          <a:spcPct val="0"/>
        </a:spcAft>
        <a:defRPr sz="3200" b="1">
          <a:solidFill>
            <a:schemeClr val="tx2"/>
          </a:solidFill>
          <a:latin typeface="Tahoma"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000" b="1">
          <a:solidFill>
            <a:schemeClr val="tx1"/>
          </a:solidFill>
          <a:latin typeface="+mn-lt"/>
        </a:defRPr>
      </a:lvl3pPr>
      <a:lvl4pPr marL="1600200" indent="-228600" algn="l" rtl="0" eaLnBrk="1" fontAlgn="base" hangingPunct="1">
        <a:spcBef>
          <a:spcPct val="20000"/>
        </a:spcBef>
        <a:spcAft>
          <a:spcPct val="0"/>
        </a:spcAft>
        <a:buChar char="–"/>
        <a:defRPr b="1">
          <a:solidFill>
            <a:schemeClr val="tx1"/>
          </a:solidFill>
          <a:latin typeface="+mn-lt"/>
        </a:defRPr>
      </a:lvl4pPr>
      <a:lvl5pPr marL="2057400" indent="-228600" algn="l" rtl="0" eaLnBrk="1" fontAlgn="base" hangingPunct="1">
        <a:spcBef>
          <a:spcPct val="20000"/>
        </a:spcBef>
        <a:spcAft>
          <a:spcPct val="0"/>
        </a:spcAft>
        <a:buChar char="»"/>
        <a:defRPr b="1">
          <a:solidFill>
            <a:schemeClr val="tx1"/>
          </a:solidFill>
          <a:latin typeface="+mn-lt"/>
        </a:defRPr>
      </a:lvl5pPr>
      <a:lvl6pPr marL="2514600" indent="-228600" algn="l" rtl="0" eaLnBrk="1" fontAlgn="base" hangingPunct="1">
        <a:spcBef>
          <a:spcPct val="20000"/>
        </a:spcBef>
        <a:spcAft>
          <a:spcPct val="0"/>
        </a:spcAft>
        <a:buChar char="»"/>
        <a:defRPr b="1">
          <a:solidFill>
            <a:schemeClr val="tx1"/>
          </a:solidFill>
          <a:latin typeface="+mn-lt"/>
        </a:defRPr>
      </a:lvl6pPr>
      <a:lvl7pPr marL="2971800" indent="-228600" algn="l" rtl="0" eaLnBrk="1" fontAlgn="base" hangingPunct="1">
        <a:spcBef>
          <a:spcPct val="20000"/>
        </a:spcBef>
        <a:spcAft>
          <a:spcPct val="0"/>
        </a:spcAft>
        <a:buChar char="»"/>
        <a:defRPr b="1">
          <a:solidFill>
            <a:schemeClr val="tx1"/>
          </a:solidFill>
          <a:latin typeface="+mn-lt"/>
        </a:defRPr>
      </a:lvl7pPr>
      <a:lvl8pPr marL="3429000" indent="-228600" algn="l" rtl="0" eaLnBrk="1" fontAlgn="base" hangingPunct="1">
        <a:spcBef>
          <a:spcPct val="20000"/>
        </a:spcBef>
        <a:spcAft>
          <a:spcPct val="0"/>
        </a:spcAft>
        <a:buChar char="»"/>
        <a:defRPr b="1">
          <a:solidFill>
            <a:schemeClr val="tx1"/>
          </a:solidFill>
          <a:latin typeface="+mn-lt"/>
        </a:defRPr>
      </a:lvl8pPr>
      <a:lvl9pPr marL="3886200" indent="-228600" algn="l" rtl="0" eaLnBrk="1" fontAlgn="base" hangingPunct="1">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3A2F-158C-E2DC-7EED-AD58D5FF7D5A}"/>
              </a:ext>
            </a:extLst>
          </p:cNvPr>
          <p:cNvSpPr>
            <a:spLocks noGrp="1"/>
          </p:cNvSpPr>
          <p:nvPr>
            <p:ph type="title"/>
          </p:nvPr>
        </p:nvSpPr>
        <p:spPr>
          <a:xfrm>
            <a:off x="762000" y="-228600"/>
            <a:ext cx="8229600" cy="3200400"/>
          </a:xfrm>
        </p:spPr>
        <p:txBody>
          <a:bodyPr/>
          <a:lstStyle/>
          <a:p>
            <a:pPr algn="ctr"/>
            <a:r>
              <a:rPr lang="en-US" sz="3600" dirty="0"/>
              <a:t>Chapter 11</a:t>
            </a:r>
            <a:br>
              <a:rPr lang="en-US" sz="3600" dirty="0"/>
            </a:br>
            <a:r>
              <a:rPr lang="en-GB" sz="3600" b="1" dirty="0">
                <a:effectLst/>
              </a:rPr>
              <a:t>Customer service and sustainability </a:t>
            </a:r>
            <a:br>
              <a:rPr lang="en-GB" sz="3600" dirty="0">
                <a:effectLst/>
              </a:rPr>
            </a:br>
            <a:br>
              <a:rPr lang="en-US" sz="3600" dirty="0"/>
            </a:br>
            <a:endParaRPr lang="en-US" sz="3600" dirty="0"/>
          </a:p>
        </p:txBody>
      </p:sp>
      <p:pic>
        <p:nvPicPr>
          <p:cNvPr id="4" name="Picture 3" descr="A robot holding a tray&#10;&#10;Description automatically generated">
            <a:extLst>
              <a:ext uri="{FF2B5EF4-FFF2-40B4-BE49-F238E27FC236}">
                <a16:creationId xmlns:a16="http://schemas.microsoft.com/office/drawing/2014/main" id="{B42E795F-FD99-665C-5397-82057FE30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161" y="1600200"/>
            <a:ext cx="4849678" cy="5257800"/>
          </a:xfrm>
          <a:prstGeom prst="rect">
            <a:avLst/>
          </a:prstGeom>
        </p:spPr>
      </p:pic>
    </p:spTree>
    <p:extLst>
      <p:ext uri="{BB962C8B-B14F-4D97-AF65-F5344CB8AC3E}">
        <p14:creationId xmlns:p14="http://schemas.microsoft.com/office/powerpoint/2010/main" val="1638983041"/>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5732D-CCA6-CAF9-10A6-4A85DFC32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6F501-A259-92F3-9B44-2EAD04B4C114}"/>
              </a:ext>
            </a:extLst>
          </p:cNvPr>
          <p:cNvSpPr>
            <a:spLocks noGrp="1"/>
          </p:cNvSpPr>
          <p:nvPr>
            <p:ph type="title"/>
          </p:nvPr>
        </p:nvSpPr>
        <p:spPr/>
        <p:txBody>
          <a:bodyPr/>
          <a:lstStyle/>
          <a:p>
            <a:br>
              <a:rPr lang="en-GB" sz="3300" dirty="0">
                <a:latin typeface="Calibri" panose="020F0502020204030204" pitchFamily="34" charset="0"/>
                <a:ea typeface="Calibri" panose="020F0502020204030204" pitchFamily="34" charset="0"/>
                <a:cs typeface="Calibri" panose="020F0502020204030204" pitchFamily="34" charset="0"/>
              </a:rPr>
            </a:br>
            <a:r>
              <a:rPr lang="en-GB" sz="3300" dirty="0">
                <a:latin typeface="Calibri" panose="020F0502020204030204" pitchFamily="34" charset="0"/>
                <a:ea typeface="Calibri" panose="020F0502020204030204" pitchFamily="34" charset="0"/>
                <a:cs typeface="Calibri" panose="020F0502020204030204" pitchFamily="34" charset="0"/>
              </a:rPr>
              <a:t>Sustainability in the hospitality sector: Resorts and attractions </a:t>
            </a:r>
            <a:endParaRPr lang="en-US" dirty="0"/>
          </a:p>
        </p:txBody>
      </p:sp>
      <p:sp>
        <p:nvSpPr>
          <p:cNvPr id="3" name="Content Placeholder 2">
            <a:extLst>
              <a:ext uri="{FF2B5EF4-FFF2-40B4-BE49-F238E27FC236}">
                <a16:creationId xmlns:a16="http://schemas.microsoft.com/office/drawing/2014/main" id="{BC5B5BD9-208F-DD69-596B-CFD6608FC992}"/>
              </a:ext>
            </a:extLst>
          </p:cNvPr>
          <p:cNvSpPr>
            <a:spLocks noGrp="1"/>
          </p:cNvSpPr>
          <p:nvPr>
            <p:ph idx="1"/>
          </p:nvPr>
        </p:nvSpPr>
        <p:spPr>
          <a:xfrm>
            <a:off x="685800" y="1524000"/>
            <a:ext cx="8229600" cy="5029200"/>
          </a:xfrm>
        </p:spPr>
        <p:txBody>
          <a:bodyPr>
            <a:normAutofit/>
          </a:bodyPr>
          <a:lstStyle/>
          <a:p>
            <a:r>
              <a:rPr lang="en-GB" sz="1800" b="0" dirty="0">
                <a:solidFill>
                  <a:srgbClr val="222222"/>
                </a:solidFill>
                <a:effectLst/>
                <a:ea typeface="Times New Roman" panose="02020603050405020304" pitchFamily="18" charset="0"/>
              </a:rPr>
              <a:t>Resorts worldwide are also increasingly adopting sustainable practices to minimize their environmental footprint, enhance social responsibility, and improve operational efficiency. </a:t>
            </a:r>
          </a:p>
          <a:p>
            <a:r>
              <a:rPr lang="en-GB" sz="1800" b="0" dirty="0">
                <a:effectLst/>
                <a:ea typeface="Times New Roman" panose="02020603050405020304" pitchFamily="18" charset="0"/>
              </a:rPr>
              <a:t>Ski resorts, for example, in response to climate change, are implementing eco policies to protect the great outdoors that is their reason for existence. </a:t>
            </a:r>
          </a:p>
          <a:p>
            <a:endParaRPr lang="en-GB" sz="1800" b="0" kern="0" dirty="0">
              <a:effectLst/>
              <a:ea typeface="Times New Roman" panose="02020603050405020304" pitchFamily="18" charset="0"/>
            </a:endParaRPr>
          </a:p>
          <a:p>
            <a:r>
              <a:rPr lang="en-GB" sz="1800" b="0" kern="0" dirty="0">
                <a:effectLst/>
                <a:ea typeface="Times New Roman" panose="02020603050405020304" pitchFamily="18" charset="0"/>
              </a:rPr>
              <a:t>Over-popularity as a tourism attraction can also result in it becoming the unsustainable victim of its own success. Machu Picchu, Peru, an Inca site rediscovered in 1911, is a good example.</a:t>
            </a:r>
          </a:p>
          <a:p>
            <a:r>
              <a:rPr lang="en-GB" sz="1800" b="0" kern="0" dirty="0">
                <a:effectLst/>
                <a:ea typeface="Times New Roman" panose="02020603050405020304" pitchFamily="18" charset="0"/>
              </a:rPr>
              <a:t>Elsewhere in the attractions sector, the Walt Disney Company is a good example of a hospitality organization that takes sustainability seriously, having been selected as a member of the Dow Jones Sustainability Indexes.</a:t>
            </a:r>
            <a:endParaRPr lang="en-US" sz="1800" b="0" dirty="0"/>
          </a:p>
        </p:txBody>
      </p:sp>
    </p:spTree>
    <p:extLst>
      <p:ext uri="{BB962C8B-B14F-4D97-AF65-F5344CB8AC3E}">
        <p14:creationId xmlns:p14="http://schemas.microsoft.com/office/powerpoint/2010/main" val="29070910"/>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3A07-E7B8-71C3-CA13-E1B2AE678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2A04B-486E-453E-50C6-52DEDD5C4294}"/>
              </a:ext>
            </a:extLst>
          </p:cNvPr>
          <p:cNvSpPr>
            <a:spLocks noGrp="1"/>
          </p:cNvSpPr>
          <p:nvPr>
            <p:ph type="title"/>
          </p:nvPr>
        </p:nvSpPr>
        <p:spPr>
          <a:xfrm>
            <a:off x="762000" y="0"/>
            <a:ext cx="6858000" cy="1219200"/>
          </a:xfrm>
        </p:spPr>
        <p:txBody>
          <a:bodyPr/>
          <a:lstStyle/>
          <a:p>
            <a:r>
              <a:rPr lang="en-GB" sz="3300" dirty="0">
                <a:latin typeface="Calibri" panose="020F0502020204030204" pitchFamily="34" charset="0"/>
                <a:ea typeface="Calibri" panose="020F0502020204030204" pitchFamily="34" charset="0"/>
                <a:cs typeface="Calibri" panose="020F0502020204030204" pitchFamily="34" charset="0"/>
              </a:rPr>
              <a:t>Sustainability in the hospitality sector: Restaurants</a:t>
            </a:r>
            <a:endParaRPr lang="en-US" dirty="0"/>
          </a:p>
        </p:txBody>
      </p:sp>
      <p:sp>
        <p:nvSpPr>
          <p:cNvPr id="3" name="Content Placeholder 2">
            <a:extLst>
              <a:ext uri="{FF2B5EF4-FFF2-40B4-BE49-F238E27FC236}">
                <a16:creationId xmlns:a16="http://schemas.microsoft.com/office/drawing/2014/main" id="{C501778C-5C9D-27AA-ED01-9792A012507A}"/>
              </a:ext>
            </a:extLst>
          </p:cNvPr>
          <p:cNvSpPr>
            <a:spLocks noGrp="1"/>
          </p:cNvSpPr>
          <p:nvPr>
            <p:ph idx="1"/>
          </p:nvPr>
        </p:nvSpPr>
        <p:spPr>
          <a:xfrm>
            <a:off x="762000" y="1219200"/>
            <a:ext cx="7753350" cy="4270773"/>
          </a:xfrm>
        </p:spPr>
        <p:txBody>
          <a:bodyPr>
            <a:noAutofit/>
          </a:bodyPr>
          <a:lstStyle/>
          <a:p>
            <a:pPr fontAlgn="base"/>
            <a:r>
              <a:rPr lang="en-GB" sz="1800" b="0" dirty="0">
                <a:ea typeface="Times New Roman" panose="02020603050405020304" pitchFamily="18" charset="0"/>
              </a:rPr>
              <a:t>Ethical consumption in hospitality has spread to the restaurant business, with customers seeking foods that adhere to animal welfare, organic and other standards. </a:t>
            </a:r>
          </a:p>
          <a:p>
            <a:pPr fontAlgn="base"/>
            <a:r>
              <a:rPr lang="en-GB" sz="1800" b="0" dirty="0">
                <a:ea typeface="Times New Roman" panose="02020603050405020304" pitchFamily="18" charset="0"/>
              </a:rPr>
              <a:t>Restaurant chains like Chipotle are catering to these changing consumer tastes.</a:t>
            </a:r>
          </a:p>
          <a:p>
            <a:pPr fontAlgn="base"/>
            <a:r>
              <a:rPr lang="en-GB" sz="1800" b="0" dirty="0">
                <a:solidFill>
                  <a:srgbClr val="000000"/>
                </a:solidFill>
                <a:ea typeface="Times New Roman" panose="02020603050405020304" pitchFamily="18" charset="0"/>
              </a:rPr>
              <a:t>The environmental impact of food remains a significant concern for consumers, with a growing focus on sustainability, carbon footprint reduction, and food waste management.</a:t>
            </a:r>
          </a:p>
          <a:p>
            <a:pPr fontAlgn="base"/>
            <a:r>
              <a:rPr lang="en-GB" sz="1800" b="0" dirty="0">
                <a:solidFill>
                  <a:srgbClr val="000000"/>
                </a:solidFill>
                <a:ea typeface="Times New Roman" panose="02020603050405020304" pitchFamily="18" charset="0"/>
              </a:rPr>
              <a:t>B</a:t>
            </a:r>
            <a:r>
              <a:rPr lang="en-GB" sz="1800" b="0" dirty="0">
                <a:solidFill>
                  <a:srgbClr val="0D0D0D"/>
                </a:solidFill>
                <a:ea typeface="Times New Roman" panose="02020603050405020304" pitchFamily="18" charset="0"/>
              </a:rPr>
              <a:t>uying local has also become a significant trend in the food and beverage industry in recent years, driven by various factors including support for local economies, and a desire for fresher, more flavourful produce. </a:t>
            </a:r>
            <a:endParaRPr lang="en-GB" sz="1800" b="0" dirty="0">
              <a:ea typeface="Times New Roman" panose="02020603050405020304" pitchFamily="18" charset="0"/>
            </a:endParaRPr>
          </a:p>
          <a:p>
            <a:r>
              <a:rPr lang="en-GB" sz="1800" b="0" dirty="0">
                <a:solidFill>
                  <a:srgbClr val="1F1F1F"/>
                </a:solidFill>
                <a:ea typeface="Times New Roman" panose="02020603050405020304" pitchFamily="18" charset="0"/>
              </a:rPr>
              <a:t>Cantele and Cassia (2020) examined sustainability implementation in restaurants by theorizing and testing a comprehensive model of antecedents and effects. They found that sustainability attitude exerts pressure toward sustainability, while barriers in terms of costs, fear of regulation or </a:t>
            </a:r>
            <a:r>
              <a:rPr lang="en-GB" sz="1800" b="0" dirty="0" err="1">
                <a:solidFill>
                  <a:srgbClr val="1F1F1F"/>
                </a:solidFill>
                <a:ea typeface="Times New Roman" panose="02020603050405020304" pitchFamily="18" charset="0"/>
              </a:rPr>
              <a:t>skepticism</a:t>
            </a:r>
            <a:r>
              <a:rPr lang="en-GB" sz="1800" b="0" dirty="0">
                <a:solidFill>
                  <a:srgbClr val="1F1F1F"/>
                </a:solidFill>
                <a:ea typeface="Times New Roman" panose="02020603050405020304" pitchFamily="18" charset="0"/>
              </a:rPr>
              <a:t> about benefits have negative, but lower, effects. </a:t>
            </a:r>
            <a:endParaRPr lang="en-US" sz="1800" b="0" dirty="0"/>
          </a:p>
        </p:txBody>
      </p:sp>
    </p:spTree>
    <p:extLst>
      <p:ext uri="{BB962C8B-B14F-4D97-AF65-F5344CB8AC3E}">
        <p14:creationId xmlns:p14="http://schemas.microsoft.com/office/powerpoint/2010/main" val="343148293"/>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03332-431B-87A3-899F-69593C4EF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5D2DF-1651-3082-69AE-35F126037E9F}"/>
              </a:ext>
            </a:extLst>
          </p:cNvPr>
          <p:cNvSpPr>
            <a:spLocks noGrp="1"/>
          </p:cNvSpPr>
          <p:nvPr>
            <p:ph type="title"/>
          </p:nvPr>
        </p:nvSpPr>
        <p:spPr/>
        <p:txBody>
          <a:bodyPr/>
          <a:lstStyle/>
          <a:p>
            <a:br>
              <a:rPr lang="en-GB" sz="3300" dirty="0">
                <a:latin typeface="Calibri" panose="020F0502020204030204" pitchFamily="34" charset="0"/>
                <a:ea typeface="Calibri" panose="020F0502020204030204" pitchFamily="34" charset="0"/>
                <a:cs typeface="Calibri" panose="020F0502020204030204" pitchFamily="34" charset="0"/>
              </a:rPr>
            </a:br>
            <a:r>
              <a:rPr lang="en-GB" sz="3300" dirty="0">
                <a:latin typeface="Calibri" panose="020F0502020204030204" pitchFamily="34" charset="0"/>
                <a:ea typeface="Calibri" panose="020F0502020204030204" pitchFamily="34" charset="0"/>
                <a:cs typeface="Calibri" panose="020F0502020204030204" pitchFamily="34" charset="0"/>
              </a:rPr>
              <a:t>Sustainability in the hospitality sector: Tour operators and cruises </a:t>
            </a:r>
            <a:endParaRPr lang="en-US" dirty="0"/>
          </a:p>
        </p:txBody>
      </p:sp>
      <p:sp>
        <p:nvSpPr>
          <p:cNvPr id="3" name="Content Placeholder 2">
            <a:extLst>
              <a:ext uri="{FF2B5EF4-FFF2-40B4-BE49-F238E27FC236}">
                <a16:creationId xmlns:a16="http://schemas.microsoft.com/office/drawing/2014/main" id="{92749614-1BE2-5463-8D63-8780F2A099DA}"/>
              </a:ext>
            </a:extLst>
          </p:cNvPr>
          <p:cNvSpPr>
            <a:spLocks noGrp="1"/>
          </p:cNvSpPr>
          <p:nvPr>
            <p:ph idx="1"/>
          </p:nvPr>
        </p:nvSpPr>
        <p:spPr>
          <a:xfrm>
            <a:off x="685800" y="1066800"/>
            <a:ext cx="8305800" cy="5486400"/>
          </a:xfrm>
        </p:spPr>
        <p:txBody>
          <a:bodyPr>
            <a:noAutofit/>
          </a:bodyPr>
          <a:lstStyle/>
          <a:p>
            <a:r>
              <a:rPr lang="en-GB" sz="1800" b="0" dirty="0">
                <a:ea typeface="Calibri" panose="020F0502020204030204" pitchFamily="34" charset="0"/>
                <a:cs typeface="Calibri" panose="020F0502020204030204" pitchFamily="34" charset="0"/>
              </a:rPr>
              <a:t>As a key stakeholder in the hospitality industry, tour operators have an important role in advocating sustainable travel. </a:t>
            </a:r>
          </a:p>
          <a:p>
            <a:endParaRPr lang="en-GB" sz="1800" b="0" dirty="0">
              <a:ea typeface="Calibri" panose="020F0502020204030204" pitchFamily="34" charset="0"/>
              <a:cs typeface="Calibri" panose="020F0502020204030204" pitchFamily="34" charset="0"/>
            </a:endParaRPr>
          </a:p>
          <a:p>
            <a:r>
              <a:rPr lang="en-GB" sz="1800" b="0" dirty="0">
                <a:ea typeface="Calibri" panose="020F0502020204030204" pitchFamily="34" charset="0"/>
                <a:cs typeface="Calibri" panose="020F0502020204030204" pitchFamily="34" charset="0"/>
              </a:rPr>
              <a:t>Previous research in the sector has shown a positive relationship between the adoption of sustainable business management practices on business performance.</a:t>
            </a:r>
          </a:p>
          <a:p>
            <a:endParaRPr lang="en-GB" sz="1800" b="0" dirty="0">
              <a:ea typeface="Calibri" panose="020F0502020204030204" pitchFamily="34" charset="0"/>
              <a:cs typeface="Calibri" panose="020F0502020204030204" pitchFamily="34" charset="0"/>
            </a:endParaRPr>
          </a:p>
          <a:p>
            <a:r>
              <a:rPr lang="en-GB" sz="1800" b="0" dirty="0">
                <a:ea typeface="Calibri" panose="020F0502020204030204" pitchFamily="34" charset="0"/>
                <a:cs typeface="Calibri" panose="020F0502020204030204" pitchFamily="34" charset="0"/>
              </a:rPr>
              <a:t>TUI, the world’s largest tour operator, has a ‘Sustainability Agenda’ that includes a commitment to reduce its environmental impact significantly. </a:t>
            </a:r>
          </a:p>
          <a:p>
            <a:endParaRPr lang="en-GB" sz="1800" b="0" dirty="0">
              <a:effectLst/>
            </a:endParaRPr>
          </a:p>
          <a:p>
            <a:r>
              <a:rPr lang="en-GB" sz="1800" b="0" dirty="0">
                <a:effectLst/>
              </a:rPr>
              <a:t>The cruise industry has come under particular scrutiny with respect to sustainability, whether due to adverse environmental impacts, questionable </a:t>
            </a:r>
            <a:r>
              <a:rPr lang="en-GB" sz="1800" b="0" dirty="0" err="1">
                <a:effectLst/>
              </a:rPr>
              <a:t>labor</a:t>
            </a:r>
            <a:r>
              <a:rPr lang="en-GB" sz="1800" b="0" dirty="0">
                <a:effectLst/>
              </a:rPr>
              <a:t> conditions, or the lack of a positive effect on the destinations’ economies </a:t>
            </a:r>
          </a:p>
          <a:p>
            <a:endParaRPr lang="en-GB" sz="1800" b="0" dirty="0"/>
          </a:p>
          <a:p>
            <a:r>
              <a:rPr lang="en-GB" sz="1800" b="0" dirty="0">
                <a:effectLst/>
              </a:rPr>
              <a:t>In response, cruise corporations are increasing their focus on sustainability measures, trying to mitigate/manage their social, environmental and economic impacts (see next slide)</a:t>
            </a:r>
            <a:endParaRPr lang="en-US" sz="1800" b="0" dirty="0"/>
          </a:p>
        </p:txBody>
      </p:sp>
    </p:spTree>
    <p:extLst>
      <p:ext uri="{BB962C8B-B14F-4D97-AF65-F5344CB8AC3E}">
        <p14:creationId xmlns:p14="http://schemas.microsoft.com/office/powerpoint/2010/main" val="548229310"/>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D2CB-954A-A0A0-BD2A-6842402150FE}"/>
              </a:ext>
            </a:extLst>
          </p:cNvPr>
          <p:cNvSpPr>
            <a:spLocks noGrp="1"/>
          </p:cNvSpPr>
          <p:nvPr>
            <p:ph type="title"/>
          </p:nvPr>
        </p:nvSpPr>
        <p:spPr>
          <a:xfrm>
            <a:off x="762000" y="0"/>
            <a:ext cx="6858000" cy="1524000"/>
          </a:xfrm>
        </p:spPr>
        <p:txBody>
          <a:bodyPr/>
          <a:lstStyle/>
          <a:p>
            <a:pPr algn="ctr"/>
            <a:r>
              <a:rPr lang="en-GB" sz="3600" dirty="0">
                <a:effectLst/>
                <a:latin typeface="+mn-lt"/>
              </a:rPr>
              <a:t>Icon of the Seas environmental initiatives </a:t>
            </a:r>
            <a:br>
              <a:rPr lang="en-GB" dirty="0"/>
            </a:br>
            <a:endParaRPr lang="en-US" dirty="0"/>
          </a:p>
        </p:txBody>
      </p:sp>
      <p:pic>
        <p:nvPicPr>
          <p:cNvPr id="4" name="Picture 3" descr="A poster of a waste management system&#10;&#10;Description automatically generated">
            <a:extLst>
              <a:ext uri="{FF2B5EF4-FFF2-40B4-BE49-F238E27FC236}">
                <a16:creationId xmlns:a16="http://schemas.microsoft.com/office/drawing/2014/main" id="{BFD9DC9A-A9BF-538B-F6CD-D6928FDC6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318" y="1066800"/>
            <a:ext cx="5299364" cy="5791200"/>
          </a:xfrm>
          <a:prstGeom prst="rect">
            <a:avLst/>
          </a:prstGeom>
        </p:spPr>
      </p:pic>
    </p:spTree>
    <p:extLst>
      <p:ext uri="{BB962C8B-B14F-4D97-AF65-F5344CB8AC3E}">
        <p14:creationId xmlns:p14="http://schemas.microsoft.com/office/powerpoint/2010/main" val="3186505273"/>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C2EAD-70AD-DC72-67E7-41788F6F1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E1151-0903-25A9-53F3-E9A581DA3243}"/>
              </a:ext>
            </a:extLst>
          </p:cNvPr>
          <p:cNvSpPr>
            <a:spLocks noGrp="1"/>
          </p:cNvSpPr>
          <p:nvPr>
            <p:ph type="title"/>
          </p:nvPr>
        </p:nvSpPr>
        <p:spPr>
          <a:xfrm>
            <a:off x="762000" y="304800"/>
            <a:ext cx="6858000" cy="304800"/>
          </a:xfrm>
        </p:spPr>
        <p:txBody>
          <a:bodyPr/>
          <a:lstStyle/>
          <a:p>
            <a:r>
              <a:rPr lang="en-GB" sz="3300" dirty="0">
                <a:latin typeface="Calibri" panose="020F0502020204030204" pitchFamily="34" charset="0"/>
                <a:ea typeface="Calibri" panose="020F0502020204030204" pitchFamily="34" charset="0"/>
                <a:cs typeface="Calibri" panose="020F0502020204030204" pitchFamily="34" charset="0"/>
              </a:rPr>
              <a:t>Sustainability in the hospitality sector: Events and festivals</a:t>
            </a:r>
            <a:endParaRPr lang="en-US" dirty="0"/>
          </a:p>
        </p:txBody>
      </p:sp>
      <p:sp>
        <p:nvSpPr>
          <p:cNvPr id="3" name="Content Placeholder 2">
            <a:extLst>
              <a:ext uri="{FF2B5EF4-FFF2-40B4-BE49-F238E27FC236}">
                <a16:creationId xmlns:a16="http://schemas.microsoft.com/office/drawing/2014/main" id="{A72A42CA-7C2F-2739-5337-13096D38C230}"/>
              </a:ext>
            </a:extLst>
          </p:cNvPr>
          <p:cNvSpPr>
            <a:spLocks noGrp="1"/>
          </p:cNvSpPr>
          <p:nvPr>
            <p:ph idx="1"/>
          </p:nvPr>
        </p:nvSpPr>
        <p:spPr>
          <a:xfrm>
            <a:off x="609599" y="1447800"/>
            <a:ext cx="5895415" cy="5105399"/>
          </a:xfrm>
        </p:spPr>
        <p:txBody>
          <a:bodyPr>
            <a:normAutofit/>
          </a:bodyPr>
          <a:lstStyle/>
          <a:p>
            <a:pPr algn="just">
              <a:lnSpc>
                <a:spcPct val="110000"/>
              </a:lnSpc>
            </a:pPr>
            <a:r>
              <a:rPr lang="en-US" sz="1600" b="0" dirty="0">
                <a:ea typeface="Times New Roman" panose="02020603050405020304" pitchFamily="18" charset="0"/>
                <a:cs typeface="Arial" panose="020B0604020202020204" pitchFamily="34" charset="0"/>
              </a:rPr>
              <a:t>Organizers of events and festivals are beginning to take a proactive approach to sustainability. Many are recognizing that large events do not have to have a huge climate impact and, in fact, can play a positive role by becoming low-carbon or even carbon neutral. </a:t>
            </a:r>
            <a:endParaRPr lang="en-GB" sz="1600" b="0" dirty="0">
              <a:ea typeface="Times New Roman" panose="02020603050405020304" pitchFamily="18" charset="0"/>
              <a:cs typeface="Arial" panose="020B0604020202020204" pitchFamily="34" charset="0"/>
            </a:endParaRPr>
          </a:p>
          <a:p>
            <a:pPr>
              <a:lnSpc>
                <a:spcPct val="110000"/>
              </a:lnSpc>
            </a:pPr>
            <a:r>
              <a:rPr lang="en-GB" sz="1600" b="0" dirty="0">
                <a:ea typeface="Times New Roman" panose="02020603050405020304" pitchFamily="18" charset="0"/>
              </a:rPr>
              <a:t>For events, one method of promoting sustainability initiatives is through certification. </a:t>
            </a:r>
            <a:r>
              <a:rPr lang="en-GB" sz="1600" b="0" dirty="0">
                <a:solidFill>
                  <a:srgbClr val="000000"/>
                </a:solidFill>
                <a:ea typeface="Times New Roman" panose="02020603050405020304" pitchFamily="18" charset="0"/>
              </a:rPr>
              <a:t>AGF (A Greener Festival) is a leader in helping events, festivals and venues globally to become greener.  </a:t>
            </a:r>
            <a:endParaRPr lang="en-GB" sz="1600" b="0" dirty="0">
              <a:ea typeface="Times New Roman" panose="02020603050405020304" pitchFamily="18" charset="0"/>
            </a:endParaRPr>
          </a:p>
          <a:p>
            <a:pPr>
              <a:lnSpc>
                <a:spcPct val="110000"/>
              </a:lnSpc>
            </a:pPr>
            <a:r>
              <a:rPr lang="en-GB" sz="1600" b="0" dirty="0">
                <a:solidFill>
                  <a:srgbClr val="000000"/>
                </a:solidFill>
                <a:ea typeface="Times New Roman" panose="02020603050405020304" pitchFamily="18" charset="0"/>
              </a:rPr>
              <a:t>One successfully certified event is the We Love Green Festival in France.</a:t>
            </a:r>
            <a:endParaRPr lang="en-GB" sz="1600" b="0" dirty="0">
              <a:ea typeface="Times New Roman" panose="02020603050405020304" pitchFamily="18" charset="0"/>
            </a:endParaRPr>
          </a:p>
          <a:p>
            <a:pPr>
              <a:lnSpc>
                <a:spcPct val="110000"/>
              </a:lnSpc>
            </a:pPr>
            <a:r>
              <a:rPr lang="en-GB" sz="1600" b="0" i="1" dirty="0">
                <a:solidFill>
                  <a:srgbClr val="000000"/>
                </a:solidFill>
                <a:ea typeface="Times New Roman" panose="02020603050405020304" pitchFamily="18" charset="0"/>
              </a:rPr>
              <a:t>“Sustainability has been at the heart of We Love Green’s production and contents since the beginning. We are pleased that our innovations and advances are followed and recognized by international institutions. They require moving the lines, rules, standards, habits, and all the festival teams are involved in this daily work”. </a:t>
            </a:r>
            <a:r>
              <a:rPr lang="en-GB" sz="1600" b="0" i="1" dirty="0">
                <a:ea typeface="Times New Roman" panose="02020603050405020304" pitchFamily="18" charset="0"/>
              </a:rPr>
              <a:t> </a:t>
            </a:r>
          </a:p>
          <a:p>
            <a:endParaRPr lang="en-US" dirty="0"/>
          </a:p>
        </p:txBody>
      </p:sp>
      <p:pic>
        <p:nvPicPr>
          <p:cNvPr id="5" name="Picture 4" descr="A sign with gold letters and lights&#10;&#10;Description automatically generated">
            <a:extLst>
              <a:ext uri="{FF2B5EF4-FFF2-40B4-BE49-F238E27FC236}">
                <a16:creationId xmlns:a16="http://schemas.microsoft.com/office/drawing/2014/main" id="{B6492B9C-860D-7DE4-968B-BAE80C6D78E0}"/>
              </a:ext>
            </a:extLst>
          </p:cNvPr>
          <p:cNvPicPr>
            <a:picLocks noChangeAspect="1"/>
          </p:cNvPicPr>
          <p:nvPr/>
        </p:nvPicPr>
        <p:blipFill>
          <a:blip r:embed="rId2"/>
          <a:stretch>
            <a:fillRect/>
          </a:stretch>
        </p:blipFill>
        <p:spPr>
          <a:xfrm>
            <a:off x="6505015" y="2125266"/>
            <a:ext cx="2638985" cy="3667125"/>
          </a:xfrm>
          <a:prstGeom prst="rect">
            <a:avLst/>
          </a:prstGeom>
        </p:spPr>
      </p:pic>
    </p:spTree>
    <p:extLst>
      <p:ext uri="{BB962C8B-B14F-4D97-AF65-F5344CB8AC3E}">
        <p14:creationId xmlns:p14="http://schemas.microsoft.com/office/powerpoint/2010/main" val="274412396"/>
      </p:ext>
    </p:extLst>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E8B6E-BCF9-A06D-A7CD-9111C80CE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19F278-8AA9-8C03-E3F0-A68786B0B670}"/>
              </a:ext>
            </a:extLst>
          </p:cNvPr>
          <p:cNvSpPr>
            <a:spLocks noGrp="1"/>
          </p:cNvSpPr>
          <p:nvPr>
            <p:ph type="title"/>
          </p:nvPr>
        </p:nvSpPr>
        <p:spPr/>
        <p:txBody>
          <a:bodyPr/>
          <a:lstStyle/>
          <a:p>
            <a:br>
              <a:rPr lang="en-GB" sz="3200" b="0" dirty="0">
                <a:effectLst/>
                <a:ea typeface="Times New Roman" panose="02020603050405020304" pitchFamily="18" charset="0"/>
              </a:rPr>
            </a:br>
            <a:r>
              <a:rPr lang="en-GB" sz="3200" b="0" dirty="0">
                <a:solidFill>
                  <a:srgbClr val="000000"/>
                </a:solidFill>
                <a:effectLst/>
                <a:ea typeface="Times New Roman" panose="02020603050405020304" pitchFamily="18" charset="0"/>
              </a:rPr>
              <a:t>Sustainability and customer service</a:t>
            </a:r>
            <a:br>
              <a:rPr lang="en-GB" sz="3200" b="0" dirty="0">
                <a:effectLst/>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48B7043-B5B6-F63C-802C-7E043F363FA4}"/>
              </a:ext>
            </a:extLst>
          </p:cNvPr>
          <p:cNvSpPr>
            <a:spLocks noGrp="1"/>
          </p:cNvSpPr>
          <p:nvPr>
            <p:ph idx="1"/>
          </p:nvPr>
        </p:nvSpPr>
        <p:spPr>
          <a:xfrm>
            <a:off x="685800" y="838200"/>
            <a:ext cx="8153400" cy="5715000"/>
          </a:xfrm>
        </p:spPr>
        <p:txBody>
          <a:bodyPr/>
          <a:lstStyle/>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1. Customer expectations</a:t>
            </a:r>
            <a:r>
              <a:rPr lang="en-GB" sz="1800" b="0" kern="100" dirty="0">
                <a:effectLst/>
                <a:ea typeface="Aptos" panose="020B0004020202020204" pitchFamily="34" charset="0"/>
                <a:cs typeface="Times New Roman" panose="02020603050405020304" pitchFamily="18" charset="0"/>
              </a:rPr>
              <a:t>: Good customer service now often includes transparent communication about sustainability efforts, such as how products are sourced or how a company manages waste. </a:t>
            </a:r>
          </a:p>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2. Brand loyalty and trust</a:t>
            </a:r>
            <a:r>
              <a:rPr lang="en-GB" sz="1800" b="0" kern="100" dirty="0">
                <a:effectLst/>
                <a:ea typeface="Aptos" panose="020B0004020202020204" pitchFamily="34" charset="0"/>
                <a:cs typeface="Times New Roman" panose="02020603050405020304" pitchFamily="18" charset="0"/>
              </a:rPr>
              <a:t>: Companies that demonstrate a commitment to sustainability can build stronger relationships with their customers and build loyalty and trust. </a:t>
            </a:r>
          </a:p>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3. Enhanced customer experience</a:t>
            </a:r>
            <a:r>
              <a:rPr lang="en-GB" sz="1800" b="0" kern="100" dirty="0">
                <a:effectLst/>
                <a:ea typeface="Aptos" panose="020B0004020202020204" pitchFamily="34" charset="0"/>
                <a:cs typeface="Times New Roman" panose="02020603050405020304" pitchFamily="18" charset="0"/>
              </a:rPr>
              <a:t>: Research has found that sustainable practices can improve the overall customer experience </a:t>
            </a:r>
          </a:p>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4. Employee engagement</a:t>
            </a:r>
            <a:r>
              <a:rPr lang="en-GB" sz="1800" b="0" kern="100" dirty="0">
                <a:effectLst/>
                <a:ea typeface="Aptos" panose="020B0004020202020204" pitchFamily="34" charset="0"/>
                <a:cs typeface="Times New Roman" panose="02020603050405020304" pitchFamily="18" charset="0"/>
              </a:rPr>
              <a:t>: Employees who are engaged in sustainability efforts often provide better customer service. </a:t>
            </a:r>
          </a:p>
          <a:p>
            <a:endParaRPr lang="en-US" dirty="0"/>
          </a:p>
        </p:txBody>
      </p:sp>
    </p:spTree>
    <p:extLst>
      <p:ext uri="{BB962C8B-B14F-4D97-AF65-F5344CB8AC3E}">
        <p14:creationId xmlns:p14="http://schemas.microsoft.com/office/powerpoint/2010/main" val="1385650334"/>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BF3C4-1FB5-238D-BBE5-94B3B991D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9701A0-6C5E-B821-C966-CAD75C8C02DA}"/>
              </a:ext>
            </a:extLst>
          </p:cNvPr>
          <p:cNvSpPr>
            <a:spLocks noGrp="1"/>
          </p:cNvSpPr>
          <p:nvPr>
            <p:ph type="title"/>
          </p:nvPr>
        </p:nvSpPr>
        <p:spPr/>
        <p:txBody>
          <a:bodyPr/>
          <a:lstStyle/>
          <a:p>
            <a:br>
              <a:rPr lang="en-GB" sz="3200" b="0" dirty="0">
                <a:effectLst/>
                <a:ea typeface="Times New Roman" panose="02020603050405020304" pitchFamily="18" charset="0"/>
              </a:rPr>
            </a:br>
            <a:r>
              <a:rPr lang="en-GB" sz="3200" b="0" dirty="0">
                <a:solidFill>
                  <a:srgbClr val="000000"/>
                </a:solidFill>
                <a:effectLst/>
                <a:ea typeface="Times New Roman" panose="02020603050405020304" pitchFamily="18" charset="0"/>
              </a:rPr>
              <a:t>Sustainability and customer service</a:t>
            </a:r>
            <a:br>
              <a:rPr lang="en-GB" sz="3200" b="0" dirty="0">
                <a:effectLst/>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D5C6249-03FA-70FA-8071-68DB918D1B42}"/>
              </a:ext>
            </a:extLst>
          </p:cNvPr>
          <p:cNvSpPr>
            <a:spLocks noGrp="1"/>
          </p:cNvSpPr>
          <p:nvPr>
            <p:ph idx="1"/>
          </p:nvPr>
        </p:nvSpPr>
        <p:spPr/>
        <p:txBody>
          <a:bodyPr/>
          <a:lstStyle/>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5. Product innovation</a:t>
            </a:r>
            <a:r>
              <a:rPr lang="en-GB" sz="1800" b="0" kern="100" dirty="0">
                <a:effectLst/>
                <a:ea typeface="Aptos" panose="020B0004020202020204" pitchFamily="34" charset="0"/>
                <a:cs typeface="Times New Roman" panose="02020603050405020304" pitchFamily="18" charset="0"/>
              </a:rPr>
              <a:t>: Customer feedback can drive companies to innovate in more sustainable ways. </a:t>
            </a:r>
          </a:p>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6. Education and advocacy</a:t>
            </a:r>
            <a:r>
              <a:rPr lang="en-GB" sz="1800" b="0" kern="100" dirty="0">
                <a:effectLst/>
                <a:ea typeface="Aptos" panose="020B0004020202020204" pitchFamily="34" charset="0"/>
                <a:cs typeface="Times New Roman" panose="02020603050405020304" pitchFamily="18" charset="0"/>
              </a:rPr>
              <a:t>: Customer service teams can play a role in educating customers about sustainability practices and the benefits of eco-friendly choices. </a:t>
            </a:r>
          </a:p>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7. Service quality perceptions</a:t>
            </a:r>
            <a:r>
              <a:rPr lang="en-GB" sz="1800" b="0" kern="100" dirty="0">
                <a:effectLst/>
                <a:ea typeface="Aptos" panose="020B0004020202020204" pitchFamily="34" charset="0"/>
                <a:cs typeface="Times New Roman" panose="02020603050405020304" pitchFamily="18" charset="0"/>
              </a:rPr>
              <a:t>: The customer service provided by an organization can also influence how sustainability efforts are perceived by customers. </a:t>
            </a:r>
          </a:p>
          <a:p>
            <a:pPr>
              <a:lnSpc>
                <a:spcPct val="115000"/>
              </a:lnSpc>
              <a:spcAft>
                <a:spcPts val="800"/>
              </a:spcAft>
            </a:pPr>
            <a:r>
              <a:rPr lang="en-GB" sz="1800" kern="100" dirty="0">
                <a:effectLst/>
                <a:ea typeface="Aptos" panose="020B0004020202020204" pitchFamily="34" charset="0"/>
                <a:cs typeface="Times New Roman" panose="02020603050405020304" pitchFamily="18" charset="0"/>
              </a:rPr>
              <a:t>8. The service profit chain</a:t>
            </a:r>
            <a:r>
              <a:rPr lang="en-GB" sz="1800" b="0" kern="100" dirty="0">
                <a:effectLst/>
                <a:ea typeface="Aptos" panose="020B0004020202020204" pitchFamily="34" charset="0"/>
                <a:cs typeface="Times New Roman" panose="02020603050405020304" pitchFamily="18" charset="0"/>
              </a:rPr>
              <a:t>: Finally, as demonstrated by the service profit chain (see Chapter 2), the customer loyalty engendered by sustainability initiatives will ultimately lead to profitability for an organization. </a:t>
            </a:r>
          </a:p>
          <a:p>
            <a:pPr marL="0" indent="0">
              <a:lnSpc>
                <a:spcPct val="115000"/>
              </a:lnSpc>
              <a:spcAft>
                <a:spcPts val="800"/>
              </a:spcAft>
              <a:buNone/>
            </a:pPr>
            <a:endParaRPr lang="en-GB" sz="1800" b="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28523982"/>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914A-83A4-ABD2-9B65-37C3FC9347D5}"/>
              </a:ext>
            </a:extLst>
          </p:cNvPr>
          <p:cNvSpPr>
            <a:spLocks noGrp="1"/>
          </p:cNvSpPr>
          <p:nvPr>
            <p:ph type="title"/>
          </p:nvPr>
        </p:nvSpPr>
        <p:spPr/>
        <p:txBody>
          <a:bodyPr/>
          <a:lstStyle/>
          <a:p>
            <a:r>
              <a:rPr lang="en-US" dirty="0"/>
              <a:t>Case study: Taj Hotels</a:t>
            </a:r>
          </a:p>
        </p:txBody>
      </p:sp>
      <p:sp>
        <p:nvSpPr>
          <p:cNvPr id="3" name="Content Placeholder 2">
            <a:extLst>
              <a:ext uri="{FF2B5EF4-FFF2-40B4-BE49-F238E27FC236}">
                <a16:creationId xmlns:a16="http://schemas.microsoft.com/office/drawing/2014/main" id="{CE01CD93-9818-FF9A-97A8-F28681AB9D15}"/>
              </a:ext>
            </a:extLst>
          </p:cNvPr>
          <p:cNvSpPr>
            <a:spLocks noGrp="1"/>
          </p:cNvSpPr>
          <p:nvPr>
            <p:ph idx="1"/>
          </p:nvPr>
        </p:nvSpPr>
        <p:spPr>
          <a:xfrm>
            <a:off x="685800" y="1346276"/>
            <a:ext cx="5791200" cy="5206924"/>
          </a:xfrm>
        </p:spPr>
        <p:txBody>
          <a:bodyPr/>
          <a:lstStyle/>
          <a:p>
            <a:r>
              <a:rPr lang="en-GB" sz="1800" b="0" dirty="0">
                <a:solidFill>
                  <a:srgbClr val="000000"/>
                </a:solidFill>
                <a:effectLst/>
                <a:ea typeface="Times New Roman" panose="02020603050405020304" pitchFamily="18" charset="0"/>
              </a:rPr>
              <a:t>The Taj Group is the largest hotel, leisure and hospitality company in Southeast Asia, and for many years has been a leader in sustainability in the hospitality sector. </a:t>
            </a:r>
            <a:endParaRPr lang="en-GB" sz="1800" b="0" dirty="0">
              <a:effectLst/>
              <a:ea typeface="Times New Roman" panose="02020603050405020304" pitchFamily="18" charset="0"/>
            </a:endParaRPr>
          </a:p>
          <a:p>
            <a:r>
              <a:rPr lang="en-GB" sz="1800" b="0" dirty="0">
                <a:solidFill>
                  <a:srgbClr val="000000"/>
                </a:solidFill>
                <a:effectLst/>
                <a:ea typeface="Times New Roman" panose="02020603050405020304" pitchFamily="18" charset="0"/>
              </a:rPr>
              <a:t>Today, about a third of Taj hotels are </a:t>
            </a:r>
            <a:r>
              <a:rPr lang="en-GB" sz="1800" b="0" dirty="0" err="1">
                <a:solidFill>
                  <a:srgbClr val="000000"/>
                </a:solidFill>
                <a:effectLst/>
                <a:ea typeface="Times New Roman" panose="02020603050405020304" pitchFamily="18" charset="0"/>
              </a:rPr>
              <a:t>EarthCheck</a:t>
            </a:r>
            <a:r>
              <a:rPr lang="en-GB" sz="1800" b="0" dirty="0">
                <a:solidFill>
                  <a:srgbClr val="000000"/>
                </a:solidFill>
                <a:effectLst/>
                <a:ea typeface="Times New Roman" panose="02020603050405020304" pitchFamily="18" charset="0"/>
              </a:rPr>
              <a:t> certified which has triggered competition among all Taj hotels across the world to outperform each other in their environmental performance.</a:t>
            </a:r>
            <a:endParaRPr lang="en-GB" sz="1800" b="0" dirty="0">
              <a:effectLst/>
              <a:ea typeface="Times New Roman" panose="02020603050405020304" pitchFamily="18" charset="0"/>
            </a:endParaRPr>
          </a:p>
          <a:p>
            <a:r>
              <a:rPr lang="en-GB" sz="1800" b="0" dirty="0">
                <a:solidFill>
                  <a:srgbClr val="000000"/>
                </a:solidFill>
                <a:effectLst/>
                <a:ea typeface="Times New Roman" panose="02020603050405020304" pitchFamily="18" charset="0"/>
              </a:rPr>
              <a:t>Taj’s sustainability efforts are guided by </a:t>
            </a:r>
            <a:r>
              <a:rPr lang="en-GB" sz="1800" b="0" dirty="0" err="1">
                <a:solidFill>
                  <a:srgbClr val="000000"/>
                </a:solidFill>
                <a:effectLst/>
                <a:ea typeface="Times New Roman" panose="02020603050405020304" pitchFamily="18" charset="0"/>
              </a:rPr>
              <a:t>Paathya</a:t>
            </a:r>
            <a:r>
              <a:rPr lang="en-GB" sz="1800" b="0" dirty="0">
                <a:solidFill>
                  <a:srgbClr val="000000"/>
                </a:solidFill>
                <a:effectLst/>
                <a:ea typeface="Times New Roman" panose="02020603050405020304" pitchFamily="18" charset="0"/>
              </a:rPr>
              <a:t>, a </a:t>
            </a:r>
            <a:r>
              <a:rPr lang="en-GB" sz="1800" b="0" dirty="0">
                <a:solidFill>
                  <a:srgbClr val="1E1E1E"/>
                </a:solidFill>
                <a:effectLst/>
                <a:ea typeface="Times New Roman" panose="02020603050405020304" pitchFamily="18" charset="0"/>
              </a:rPr>
              <a:t>comprehensive Environmental Social Governance (ESG) framework launched in 2022 </a:t>
            </a:r>
          </a:p>
          <a:p>
            <a:r>
              <a:rPr lang="en-GB" sz="1800" b="0" dirty="0">
                <a:solidFill>
                  <a:srgbClr val="1E1E1E"/>
                </a:solidFill>
                <a:effectLst/>
                <a:ea typeface="Times New Roman" panose="02020603050405020304" pitchFamily="18" charset="0"/>
              </a:rPr>
              <a:t>‘</a:t>
            </a:r>
            <a:r>
              <a:rPr lang="en-GB" sz="1800" b="0" dirty="0" err="1">
                <a:solidFill>
                  <a:srgbClr val="1E1E1E"/>
                </a:solidFill>
                <a:effectLst/>
                <a:ea typeface="Times New Roman" panose="02020603050405020304" pitchFamily="18" charset="0"/>
              </a:rPr>
              <a:t>Paathya</a:t>
            </a:r>
            <a:r>
              <a:rPr lang="en-GB" sz="1800" b="0" dirty="0">
                <a:solidFill>
                  <a:srgbClr val="1E1E1E"/>
                </a:solidFill>
                <a:effectLst/>
                <a:ea typeface="Times New Roman" panose="02020603050405020304" pitchFamily="18" charset="0"/>
              </a:rPr>
              <a:t>,’ derived from the Sanskrit word ‘path,’ means both ‘way’ and ‘solution’, and is based on six pillars: </a:t>
            </a:r>
            <a:r>
              <a:rPr lang="en-GB" sz="1800" b="0" dirty="0">
                <a:solidFill>
                  <a:srgbClr val="000000"/>
                </a:solidFill>
                <a:effectLst/>
                <a:ea typeface="Times New Roman" panose="02020603050405020304" pitchFamily="18" charset="0"/>
              </a:rPr>
              <a:t>environmental stewardship, social responsibility, excellence in governance, value chain transformation, sustainable growth and preserving heritage </a:t>
            </a:r>
            <a:endParaRPr lang="en-GB" sz="1800" b="0" dirty="0">
              <a:effectLst/>
              <a:ea typeface="Times New Roman" panose="02020603050405020304" pitchFamily="18" charset="0"/>
            </a:endParaRPr>
          </a:p>
          <a:p>
            <a:endParaRPr lang="en-US" sz="1600" dirty="0"/>
          </a:p>
        </p:txBody>
      </p:sp>
      <p:pic>
        <p:nvPicPr>
          <p:cNvPr id="6" name="Picture 5" descr="A large building with many windows with Taj Mahal in the background&#10;&#10;Description automatically generated">
            <a:extLst>
              <a:ext uri="{FF2B5EF4-FFF2-40B4-BE49-F238E27FC236}">
                <a16:creationId xmlns:a16="http://schemas.microsoft.com/office/drawing/2014/main" id="{86635356-9D63-D6D5-3A1B-89D1C1989F70}"/>
              </a:ext>
            </a:extLst>
          </p:cNvPr>
          <p:cNvPicPr>
            <a:picLocks noChangeAspect="1"/>
          </p:cNvPicPr>
          <p:nvPr/>
        </p:nvPicPr>
        <p:blipFill>
          <a:blip r:embed="rId2"/>
          <a:stretch>
            <a:fillRect/>
          </a:stretch>
        </p:blipFill>
        <p:spPr>
          <a:xfrm>
            <a:off x="6477000" y="1121229"/>
            <a:ext cx="2630714" cy="5206923"/>
          </a:xfrm>
          <a:prstGeom prst="rect">
            <a:avLst/>
          </a:prstGeom>
        </p:spPr>
      </p:pic>
    </p:spTree>
    <p:extLst>
      <p:ext uri="{BB962C8B-B14F-4D97-AF65-F5344CB8AC3E}">
        <p14:creationId xmlns:p14="http://schemas.microsoft.com/office/powerpoint/2010/main" val="97692617"/>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382000" cy="609600"/>
          </a:xfrm>
        </p:spPr>
        <p:txBody>
          <a:bodyPr/>
          <a:lstStyle/>
          <a:p>
            <a:pPr algn="ctr"/>
            <a:r>
              <a:rPr lang="en-US" dirty="0"/>
              <a:t>Topics Covered</a:t>
            </a:r>
          </a:p>
        </p:txBody>
      </p:sp>
      <p:sp>
        <p:nvSpPr>
          <p:cNvPr id="4" name="Content Placeholder 3"/>
          <p:cNvSpPr>
            <a:spLocks noGrp="1"/>
          </p:cNvSpPr>
          <p:nvPr>
            <p:ph idx="1"/>
          </p:nvPr>
        </p:nvSpPr>
        <p:spPr>
          <a:xfrm>
            <a:off x="1371600" y="1219200"/>
            <a:ext cx="7772400" cy="5334000"/>
          </a:xfrm>
        </p:spPr>
        <p:txBody>
          <a:bodyPr/>
          <a:lstStyle/>
          <a:p>
            <a:r>
              <a:rPr lang="en-GB" sz="2400" b="0" dirty="0">
                <a:solidFill>
                  <a:srgbClr val="000000"/>
                </a:solidFill>
                <a:effectLst/>
                <a:ea typeface="Times New Roman" panose="02020603050405020304" pitchFamily="18" charset="0"/>
              </a:rPr>
              <a:t>Introduction to sustainability</a:t>
            </a:r>
            <a:endParaRPr lang="en-GB" sz="2400" b="0" dirty="0">
              <a:effectLst/>
              <a:ea typeface="Times New Roman" panose="02020603050405020304" pitchFamily="18" charset="0"/>
            </a:endParaRPr>
          </a:p>
          <a:p>
            <a:r>
              <a:rPr lang="en-GB" sz="2400" b="0" dirty="0">
                <a:solidFill>
                  <a:srgbClr val="000000"/>
                </a:solidFill>
                <a:effectLst/>
                <a:ea typeface="Times New Roman" panose="02020603050405020304" pitchFamily="18" charset="0"/>
              </a:rPr>
              <a:t>Sustainable travel</a:t>
            </a:r>
            <a:endParaRPr lang="en-GB" sz="2400" b="0" dirty="0">
              <a:effectLst/>
              <a:ea typeface="Times New Roman" panose="02020603050405020304" pitchFamily="18" charset="0"/>
            </a:endParaRPr>
          </a:p>
          <a:p>
            <a:r>
              <a:rPr lang="en-GB" sz="2400" b="0" dirty="0">
                <a:solidFill>
                  <a:srgbClr val="000000"/>
                </a:solidFill>
                <a:effectLst/>
                <a:ea typeface="Times New Roman" panose="02020603050405020304" pitchFamily="18" charset="0"/>
              </a:rPr>
              <a:t>Sustainability initiatives in different sectors of hospitality and tourism </a:t>
            </a:r>
            <a:endParaRPr lang="en-GB" sz="2400" b="0" dirty="0">
              <a:effectLst/>
              <a:ea typeface="Times New Roman" panose="02020603050405020304" pitchFamily="18" charset="0"/>
            </a:endParaRPr>
          </a:p>
          <a:p>
            <a:r>
              <a:rPr lang="en-GB" sz="2400" b="0" dirty="0">
                <a:solidFill>
                  <a:srgbClr val="000000"/>
                </a:solidFill>
                <a:effectLst/>
                <a:ea typeface="Times New Roman" panose="02020603050405020304" pitchFamily="18" charset="0"/>
              </a:rPr>
              <a:t>Sustainability and customer service</a:t>
            </a:r>
            <a:endParaRPr lang="en-GB" sz="2400" b="0" dirty="0">
              <a:effectLst/>
              <a:ea typeface="Times New Roman" panose="02020603050405020304" pitchFamily="18" charset="0"/>
            </a:endParaRPr>
          </a:p>
          <a:p>
            <a:pPr>
              <a:spcAft>
                <a:spcPts val="600"/>
              </a:spcAft>
              <a:buFont typeface="Courier New" pitchFamily="49" charset="0"/>
              <a:buChar char="o"/>
            </a:pPr>
            <a:endParaRPr lang="en-US" b="0" dirty="0"/>
          </a:p>
          <a:p>
            <a:pPr>
              <a:spcAft>
                <a:spcPts val="600"/>
              </a:spcAft>
              <a:buFont typeface="Courier New" pitchFamily="49" charset="0"/>
              <a:buChar char="o"/>
            </a:pPr>
            <a:endParaRPr lang="en-US" b="0" dirty="0"/>
          </a:p>
          <a:p>
            <a:pPr>
              <a:spcAft>
                <a:spcPts val="600"/>
              </a:spcAft>
              <a:buFont typeface="Courier New" pitchFamily="49" charset="0"/>
              <a:buChar char="o"/>
            </a:pPr>
            <a:endParaRPr lang="en-CA" b="0" dirty="0"/>
          </a:p>
          <a:p>
            <a:pPr>
              <a:buFont typeface="Courier New" pitchFamily="49" charset="0"/>
              <a:buChar char="o"/>
            </a:pPr>
            <a:endParaRPr lang="en-CA" b="0" dirty="0"/>
          </a:p>
        </p:txBody>
      </p:sp>
    </p:spTree>
    <p:extLst>
      <p:ext uri="{BB962C8B-B14F-4D97-AF65-F5344CB8AC3E}">
        <p14:creationId xmlns:p14="http://schemas.microsoft.com/office/powerpoint/2010/main" val="3712243137"/>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417" y="457200"/>
            <a:ext cx="7687139" cy="762000"/>
          </a:xfrm>
        </p:spPr>
        <p:txBody>
          <a:bodyPr/>
          <a:lstStyle/>
          <a:p>
            <a:pPr algn="ctr"/>
            <a:r>
              <a:rPr lang="en-US" dirty="0"/>
              <a:t>‘At Your Service’ Spotlight: </a:t>
            </a:r>
            <a:br>
              <a:rPr lang="en-US" dirty="0"/>
            </a:br>
            <a:r>
              <a:rPr lang="en-US" sz="2800" dirty="0"/>
              <a:t> Ewald Biemans, </a:t>
            </a:r>
            <a:r>
              <a:rPr lang="en-US" sz="2800" dirty="0" err="1"/>
              <a:t>Bucuti</a:t>
            </a:r>
            <a:r>
              <a:rPr lang="en-US" sz="2800" dirty="0"/>
              <a:t> &amp; Tara in Aruba</a:t>
            </a:r>
            <a:br>
              <a:rPr lang="en-US" sz="2800" dirty="0"/>
            </a:br>
            <a:br>
              <a:rPr lang="en-US" sz="2800" dirty="0"/>
            </a:br>
            <a:endParaRPr lang="en-US" sz="2800" dirty="0"/>
          </a:p>
        </p:txBody>
      </p:sp>
      <p:sp>
        <p:nvSpPr>
          <p:cNvPr id="6" name="Rectangle 5"/>
          <p:cNvSpPr/>
          <p:nvPr/>
        </p:nvSpPr>
        <p:spPr>
          <a:xfrm>
            <a:off x="762001" y="990600"/>
            <a:ext cx="5181600" cy="5632311"/>
          </a:xfrm>
          <a:prstGeom prst="rect">
            <a:avLst/>
          </a:prstGeom>
        </p:spPr>
        <p:txBody>
          <a:bodyPr wrap="square">
            <a:spAutoFit/>
          </a:bodyPr>
          <a:lstStyle/>
          <a:p>
            <a:pPr marL="285750" indent="-285750">
              <a:buFont typeface="Courier New" panose="02070309020205020404" pitchFamily="49" charset="0"/>
              <a:buChar char="o"/>
            </a:pPr>
            <a:r>
              <a:rPr lang="en-GB" sz="1800" dirty="0">
                <a:solidFill>
                  <a:srgbClr val="000000"/>
                </a:solidFill>
                <a:effectLst/>
                <a:latin typeface="+mn-lt"/>
                <a:ea typeface="Times New Roman" panose="02020603050405020304" pitchFamily="18" charset="0"/>
              </a:rPr>
              <a:t>Ewald Biemans is owner of </a:t>
            </a:r>
            <a:r>
              <a:rPr lang="en-GB" sz="1800" dirty="0" err="1">
                <a:solidFill>
                  <a:srgbClr val="000000"/>
                </a:solidFill>
                <a:effectLst/>
                <a:latin typeface="+mn-lt"/>
                <a:ea typeface="Times New Roman" panose="02020603050405020304" pitchFamily="18" charset="0"/>
              </a:rPr>
              <a:t>Bucuti</a:t>
            </a:r>
            <a:r>
              <a:rPr lang="en-GB" sz="1800" dirty="0">
                <a:solidFill>
                  <a:srgbClr val="000000"/>
                </a:solidFill>
                <a:effectLst/>
                <a:latin typeface="+mn-lt"/>
                <a:ea typeface="Times New Roman" panose="02020603050405020304" pitchFamily="18" charset="0"/>
              </a:rPr>
              <a:t> &amp; Tara Beach Resort in Aruba, and is well known for being an environmental preservation pioneer. </a:t>
            </a:r>
          </a:p>
          <a:p>
            <a:pPr marL="285750" indent="-285750">
              <a:buFont typeface="Courier New" panose="02070309020205020404" pitchFamily="49" charset="0"/>
              <a:buChar char="o"/>
            </a:pPr>
            <a:endParaRPr lang="en-GB" sz="1800" dirty="0">
              <a:solidFill>
                <a:srgbClr val="000000"/>
              </a:solidFill>
              <a:effectLst/>
              <a:latin typeface="+mn-lt"/>
              <a:ea typeface="Times New Roman" panose="02020603050405020304" pitchFamily="18" charset="0"/>
            </a:endParaRPr>
          </a:p>
          <a:p>
            <a:pPr marL="285750" indent="-285750">
              <a:buFont typeface="Courier New" panose="02070309020205020404" pitchFamily="49" charset="0"/>
              <a:buChar char="o"/>
            </a:pPr>
            <a:r>
              <a:rPr lang="en-GB" sz="1800" i="1" dirty="0">
                <a:solidFill>
                  <a:srgbClr val="000000"/>
                </a:solidFill>
                <a:effectLst/>
                <a:latin typeface="+mn-lt"/>
                <a:ea typeface="Times New Roman" panose="02020603050405020304" pitchFamily="18" charset="0"/>
              </a:rPr>
              <a:t>“We’ve made sustainability a real science. There’s no plastic used anywhere at the resort, which has reduced our trash by 60%. All food scraps and leftover food are donated to local farmers for their animals. Guests use an electronic signature at check in instead of paper. We recycle every drop of water. Our state-of-the-art air-conditioning system uses 30% less energy than other systems”. </a:t>
            </a:r>
          </a:p>
          <a:p>
            <a:pPr marL="285750" indent="-285750">
              <a:buFont typeface="Courier New" panose="02070309020205020404" pitchFamily="49" charset="0"/>
              <a:buChar char="o"/>
            </a:pPr>
            <a:endParaRPr lang="en-GB" sz="1800" i="1" dirty="0">
              <a:solidFill>
                <a:srgbClr val="000000"/>
              </a:solidFill>
              <a:effectLst/>
              <a:latin typeface="+mn-lt"/>
              <a:ea typeface="Times New Roman" panose="02020603050405020304" pitchFamily="18" charset="0"/>
            </a:endParaRPr>
          </a:p>
          <a:p>
            <a:pPr marL="285750" indent="-285750">
              <a:buFont typeface="Courier New" panose="02070309020205020404" pitchFamily="49" charset="0"/>
              <a:buChar char="o"/>
            </a:pPr>
            <a:r>
              <a:rPr lang="en-GB" sz="1800" i="1" dirty="0">
                <a:solidFill>
                  <a:srgbClr val="000000"/>
                </a:solidFill>
                <a:effectLst/>
                <a:latin typeface="+mn-lt"/>
                <a:ea typeface="Times New Roman" panose="02020603050405020304" pitchFamily="18" charset="0"/>
              </a:rPr>
              <a:t>"I think our guests appreciate our efforts and feel good with what we’re doing. It’s a right of life to go on a vacation, and what’s happening here gives our guests a dispensation to enjoy themselves and help sustain the environment at the same time."</a:t>
            </a:r>
            <a:endParaRPr lang="en-GB" sz="1800" dirty="0">
              <a:effectLst/>
              <a:latin typeface="+mn-lt"/>
              <a:ea typeface="Times New Roman" panose="02020603050405020304" pitchFamily="18" charset="0"/>
            </a:endParaRPr>
          </a:p>
        </p:txBody>
      </p:sp>
      <p:pic>
        <p:nvPicPr>
          <p:cNvPr id="3" name="Picture 2" descr="A person standing in front of a building&#10;&#10;Description automatically generated">
            <a:extLst>
              <a:ext uri="{FF2B5EF4-FFF2-40B4-BE49-F238E27FC236}">
                <a16:creationId xmlns:a16="http://schemas.microsoft.com/office/drawing/2014/main" id="{CE003D1B-C18A-D791-395B-D9BD36759400}"/>
              </a:ext>
            </a:extLst>
          </p:cNvPr>
          <p:cNvPicPr>
            <a:picLocks noChangeAspect="1"/>
          </p:cNvPicPr>
          <p:nvPr/>
        </p:nvPicPr>
        <p:blipFill>
          <a:blip r:embed="rId2"/>
          <a:stretch>
            <a:fillRect/>
          </a:stretch>
        </p:blipFill>
        <p:spPr>
          <a:xfrm>
            <a:off x="5943601" y="1322070"/>
            <a:ext cx="3047999" cy="5170805"/>
          </a:xfrm>
          <a:prstGeom prst="rect">
            <a:avLst/>
          </a:prstGeom>
        </p:spPr>
      </p:pic>
    </p:spTree>
    <p:extLst>
      <p:ext uri="{BB962C8B-B14F-4D97-AF65-F5344CB8AC3E}">
        <p14:creationId xmlns:p14="http://schemas.microsoft.com/office/powerpoint/2010/main" val="673244210"/>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02D7-D886-CB2F-23E7-B8A66B5D330E}"/>
              </a:ext>
            </a:extLst>
          </p:cNvPr>
          <p:cNvSpPr>
            <a:spLocks noGrp="1"/>
          </p:cNvSpPr>
          <p:nvPr>
            <p:ph type="title"/>
          </p:nvPr>
        </p:nvSpPr>
        <p:spPr>
          <a:xfrm>
            <a:off x="762000" y="381000"/>
            <a:ext cx="6858000" cy="838200"/>
          </a:xfrm>
        </p:spPr>
        <p:txBody>
          <a:bodyPr>
            <a:normAutofit fontScale="90000"/>
          </a:bodyPr>
          <a:lstStyle/>
          <a:p>
            <a:r>
              <a:rPr lang="en-GB" sz="4000" dirty="0">
                <a:latin typeface="Calibri" panose="020F0502020204030204" pitchFamily="34" charset="0"/>
                <a:ea typeface="Calibri" panose="020F0502020204030204" pitchFamily="34" charset="0"/>
                <a:cs typeface="Calibri" panose="020F0502020204030204" pitchFamily="34" charset="0"/>
              </a:rPr>
              <a:t>Introduction to sustainability</a:t>
            </a:r>
            <a:br>
              <a:rPr lang="en-GB" sz="3300" dirty="0">
                <a:latin typeface="Calibri" panose="020F0502020204030204" pitchFamily="34" charset="0"/>
                <a:ea typeface="Calibri" panose="020F0502020204030204" pitchFamily="34" charset="0"/>
                <a:cs typeface="Times New Roman" panose="02020603050405020304" pitchFamily="18" charset="0"/>
              </a:rPr>
            </a:br>
            <a:br>
              <a:rPr lang="en-GB" sz="33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3DFFCDB-A0CD-9DE8-13EE-18AE10363E4A}"/>
              </a:ext>
            </a:extLst>
          </p:cNvPr>
          <p:cNvSpPr>
            <a:spLocks noGrp="1"/>
          </p:cNvSpPr>
          <p:nvPr>
            <p:ph idx="1"/>
          </p:nvPr>
        </p:nvSpPr>
        <p:spPr>
          <a:xfrm>
            <a:off x="762000" y="1219200"/>
            <a:ext cx="7961780" cy="5410200"/>
          </a:xfrm>
        </p:spPr>
        <p:txBody>
          <a:bodyPr>
            <a:normAutofit lnSpcReduction="10000"/>
          </a:bodyPr>
          <a:lstStyle/>
          <a:p>
            <a:r>
              <a:rPr lang="en-GB" sz="1800" b="0" dirty="0">
                <a:solidFill>
                  <a:srgbClr val="000000"/>
                </a:solidFill>
                <a:ea typeface="Times New Roman" panose="02020603050405020304" pitchFamily="18" charset="0"/>
                <a:cs typeface="Aptos" panose="020B0004020202020204" pitchFamily="34" charset="0"/>
              </a:rPr>
              <a:t>Sustainability is the practice of meeting present needs without compromising the ability of future generations to meet their own needs. It encompasses a holistic approach that considers environmental health, economic viability, and social equity. </a:t>
            </a:r>
          </a:p>
          <a:p>
            <a:r>
              <a:rPr lang="en-GB" sz="1800" b="0" dirty="0">
                <a:solidFill>
                  <a:srgbClr val="000000"/>
                </a:solidFill>
                <a:ea typeface="Times New Roman" panose="02020603050405020304" pitchFamily="18" charset="0"/>
                <a:cs typeface="Aptos" panose="020B0004020202020204" pitchFamily="34" charset="0"/>
              </a:rPr>
              <a:t>Sustainability aims to balance these three pillars to ensure long-term prosperity and well-being for both people and the planet (see next slide)</a:t>
            </a:r>
            <a:endParaRPr lang="en-GB" sz="1800" b="0" dirty="0">
              <a:ea typeface="Times New Roman" panose="02020603050405020304" pitchFamily="18" charset="0"/>
            </a:endParaRPr>
          </a:p>
          <a:p>
            <a:r>
              <a:rPr lang="en-GB" sz="1800" b="0" dirty="0">
                <a:ea typeface="Times New Roman" panose="02020603050405020304" pitchFamily="18" charset="0"/>
                <a:cs typeface="Aptos" panose="020B0004020202020204" pitchFamily="34" charset="0"/>
              </a:rPr>
              <a:t>It was 1972 when sustainability was first used in a similar context as it is today, regarding the future of humanity. Then in 1987, the ‘Our Common Future’ report by the UN Brundtland Commission was published, which popularized the term</a:t>
            </a:r>
            <a:r>
              <a:rPr lang="en-GB" sz="1800" b="0" spc="-19" dirty="0">
                <a:solidFill>
                  <a:srgbClr val="000000"/>
                </a:solidFill>
                <a:ea typeface="Times New Roman" panose="02020603050405020304" pitchFamily="18" charset="0"/>
                <a:cs typeface="Aptos" panose="020B0004020202020204" pitchFamily="34" charset="0"/>
              </a:rPr>
              <a:t> </a:t>
            </a:r>
            <a:r>
              <a:rPr lang="en-GB" sz="1800" b="0" dirty="0">
                <a:ea typeface="Times New Roman" panose="02020603050405020304" pitchFamily="18" charset="0"/>
                <a:cs typeface="Aptos" panose="020B0004020202020204" pitchFamily="34" charset="0"/>
              </a:rPr>
              <a:t>sustainable development</a:t>
            </a:r>
            <a:r>
              <a:rPr lang="en-GB" sz="1800" b="0" i="1" dirty="0">
                <a:ea typeface="Times New Roman" panose="02020603050405020304" pitchFamily="18" charset="0"/>
                <a:cs typeface="Aptos" panose="020B0004020202020204" pitchFamily="34" charset="0"/>
              </a:rPr>
              <a:t>: “development that meets the needs of the present without compromising the ability of future generations to meet their own needs” </a:t>
            </a:r>
            <a:endParaRPr lang="en-GB" sz="1800" b="0" dirty="0">
              <a:ea typeface="Times New Roman" panose="02020603050405020304" pitchFamily="18" charset="0"/>
            </a:endParaRPr>
          </a:p>
          <a:p>
            <a:r>
              <a:rPr lang="en-GB" sz="1800" b="0" dirty="0">
                <a:solidFill>
                  <a:srgbClr val="000000"/>
                </a:solidFill>
                <a:ea typeface="Times New Roman" panose="02020603050405020304" pitchFamily="18" charset="0"/>
                <a:cs typeface="Aptos" panose="020B0004020202020204" pitchFamily="34" charset="0"/>
              </a:rPr>
              <a:t>On June 23, 1988, global warming became recognized on a wider scale after a NASA scientist testified to the world that the climate was changing. </a:t>
            </a:r>
            <a:endParaRPr lang="en-GB" sz="1800" b="0" dirty="0">
              <a:ea typeface="Times New Roman" panose="02020603050405020304" pitchFamily="18" charset="0"/>
            </a:endParaRPr>
          </a:p>
          <a:p>
            <a:r>
              <a:rPr lang="en-GB" sz="1800" b="0" dirty="0">
                <a:solidFill>
                  <a:srgbClr val="000000"/>
                </a:solidFill>
                <a:ea typeface="Times New Roman" panose="02020603050405020304" pitchFamily="18" charset="0"/>
                <a:cs typeface="Aptos" panose="020B0004020202020204" pitchFamily="34" charset="0"/>
              </a:rPr>
              <a:t>By the 1990s, </a:t>
            </a:r>
            <a:r>
              <a:rPr lang="en-GB" sz="1800" b="0" dirty="0">
                <a:ea typeface="Times New Roman" panose="02020603050405020304" pitchFamily="18" charset="0"/>
                <a:cs typeface="Aptos" panose="020B0004020202020204" pitchFamily="34" charset="0"/>
              </a:rPr>
              <a:t>sustainability</a:t>
            </a:r>
            <a:r>
              <a:rPr lang="en-GB" sz="1800" b="0" dirty="0">
                <a:solidFill>
                  <a:srgbClr val="000000"/>
                </a:solidFill>
                <a:ea typeface="Times New Roman" panose="02020603050405020304" pitchFamily="18" charset="0"/>
                <a:cs typeface="Aptos" panose="020B0004020202020204" pitchFamily="34" charset="0"/>
              </a:rPr>
              <a:t> had become a familiar term in the world of policy jargon. From this point forward, sustainability exploded in the digital age, to the point where there is a superabundance of information on the subject. </a:t>
            </a:r>
            <a:endParaRPr lang="en-GB" sz="1800" b="0" dirty="0">
              <a:ea typeface="Times New Roman" panose="02020603050405020304" pitchFamily="18" charset="0"/>
            </a:endParaRPr>
          </a:p>
          <a:p>
            <a:pPr marL="0" indent="0" algn="just">
              <a:lnSpc>
                <a:spcPct val="200000"/>
              </a:lnSpc>
              <a:buNone/>
            </a:pPr>
            <a:endParaRPr lang="en-GB" sz="1800" dirty="0">
              <a:ea typeface="Times New Roman" panose="02020603050405020304" pitchFamily="18" charset="0"/>
            </a:endParaRPr>
          </a:p>
          <a:p>
            <a:endParaRPr lang="en-US" b="1" dirty="0"/>
          </a:p>
        </p:txBody>
      </p:sp>
    </p:spTree>
    <p:extLst>
      <p:ext uri="{BB962C8B-B14F-4D97-AF65-F5344CB8AC3E}">
        <p14:creationId xmlns:p14="http://schemas.microsoft.com/office/powerpoint/2010/main" val="2333110926"/>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3DE28-5A97-C321-36A6-D34AAF050961}"/>
              </a:ext>
            </a:extLst>
          </p:cNvPr>
          <p:cNvSpPr>
            <a:spLocks noGrp="1"/>
          </p:cNvSpPr>
          <p:nvPr>
            <p:ph type="title"/>
          </p:nvPr>
        </p:nvSpPr>
        <p:spPr>
          <a:xfrm>
            <a:off x="762000" y="0"/>
            <a:ext cx="8077200" cy="609600"/>
          </a:xfrm>
        </p:spPr>
        <p:txBody>
          <a:bodyPr>
            <a:noAutofit/>
          </a:bodyPr>
          <a:lstStyle/>
          <a:p>
            <a:r>
              <a:rPr lang="en-GB" sz="3600" kern="0" dirty="0">
                <a:solidFill>
                  <a:srgbClr val="0D0D0D"/>
                </a:solidFill>
                <a:effectLst/>
                <a:latin typeface="Calibri" panose="020F0502020204030204" pitchFamily="34" charset="0"/>
                <a:ea typeface="Times New Roman" panose="02020603050405020304" pitchFamily="18" charset="0"/>
              </a:rPr>
              <a:t>Three pillars model of sustainability </a:t>
            </a:r>
            <a:endParaRPr lang="en-US" sz="3600" dirty="0"/>
          </a:p>
        </p:txBody>
      </p:sp>
      <p:pic>
        <p:nvPicPr>
          <p:cNvPr id="4" name="Picture 3" descr="A diagram of a diagram of a company&#10;&#10;Description automatically generated with medium confidence">
            <a:extLst>
              <a:ext uri="{FF2B5EF4-FFF2-40B4-BE49-F238E27FC236}">
                <a16:creationId xmlns:a16="http://schemas.microsoft.com/office/drawing/2014/main" id="{A8473C22-15A7-36AB-9944-4A1496A8D5B2}"/>
              </a:ext>
            </a:extLst>
          </p:cNvPr>
          <p:cNvPicPr>
            <a:picLocks noChangeAspect="1"/>
          </p:cNvPicPr>
          <p:nvPr/>
        </p:nvPicPr>
        <p:blipFill>
          <a:blip r:embed="rId2"/>
          <a:stretch>
            <a:fillRect/>
          </a:stretch>
        </p:blipFill>
        <p:spPr>
          <a:xfrm>
            <a:off x="381000" y="914400"/>
            <a:ext cx="8458200" cy="5562600"/>
          </a:xfrm>
          <a:prstGeom prst="rect">
            <a:avLst/>
          </a:prstGeom>
        </p:spPr>
      </p:pic>
    </p:spTree>
    <p:extLst>
      <p:ext uri="{BB962C8B-B14F-4D97-AF65-F5344CB8AC3E}">
        <p14:creationId xmlns:p14="http://schemas.microsoft.com/office/powerpoint/2010/main" val="877064514"/>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8BB5A-8341-55AD-362C-92AFB18F8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4688E1-9349-5B31-A6F1-FCCD67D4B56A}"/>
              </a:ext>
            </a:extLst>
          </p:cNvPr>
          <p:cNvSpPr>
            <a:spLocks noGrp="1"/>
          </p:cNvSpPr>
          <p:nvPr>
            <p:ph type="title"/>
          </p:nvPr>
        </p:nvSpPr>
        <p:spPr/>
        <p:txBody>
          <a:bodyPr/>
          <a:lstStyle/>
          <a:p>
            <a:br>
              <a:rPr lang="en-GB" sz="3200" b="0" dirty="0">
                <a:effectLst/>
                <a:ea typeface="Times New Roman" panose="02020603050405020304" pitchFamily="18" charset="0"/>
              </a:rPr>
            </a:br>
            <a:r>
              <a:rPr lang="en-GB" sz="3200" b="0" dirty="0">
                <a:solidFill>
                  <a:srgbClr val="000000"/>
                </a:solidFill>
                <a:effectLst/>
                <a:ea typeface="Times New Roman" panose="02020603050405020304" pitchFamily="18" charset="0"/>
              </a:rPr>
              <a:t>Sustainable travel</a:t>
            </a:r>
            <a:endParaRPr lang="en-US" dirty="0"/>
          </a:p>
        </p:txBody>
      </p:sp>
      <p:sp>
        <p:nvSpPr>
          <p:cNvPr id="3" name="Content Placeholder 2">
            <a:extLst>
              <a:ext uri="{FF2B5EF4-FFF2-40B4-BE49-F238E27FC236}">
                <a16:creationId xmlns:a16="http://schemas.microsoft.com/office/drawing/2014/main" id="{7A374C26-0B6F-4B23-FF8D-D061CDA936C5}"/>
              </a:ext>
            </a:extLst>
          </p:cNvPr>
          <p:cNvSpPr>
            <a:spLocks noGrp="1"/>
          </p:cNvSpPr>
          <p:nvPr>
            <p:ph idx="1"/>
          </p:nvPr>
        </p:nvSpPr>
        <p:spPr>
          <a:xfrm>
            <a:off x="685800" y="1066800"/>
            <a:ext cx="8153400" cy="5486400"/>
          </a:xfrm>
        </p:spPr>
        <p:txBody>
          <a:bodyPr/>
          <a:lstStyle/>
          <a:p>
            <a:pPr>
              <a:lnSpc>
                <a:spcPct val="110000"/>
              </a:lnSpc>
              <a:spcAft>
                <a:spcPts val="1500"/>
              </a:spcAft>
              <a:buFont typeface="Courier New" panose="02070309020205020404" pitchFamily="49" charset="0"/>
              <a:buChar char="o"/>
            </a:pPr>
            <a:r>
              <a:rPr lang="en-GB" sz="1800" b="0" dirty="0">
                <a:ea typeface="Times New Roman" panose="02020603050405020304" pitchFamily="18" charset="0"/>
                <a:cs typeface="Aptos" panose="020B0004020202020204" pitchFamily="34" charset="0"/>
              </a:rPr>
              <a:t>S</a:t>
            </a:r>
            <a:r>
              <a:rPr lang="en-GB" sz="1800" b="0" dirty="0">
                <a:effectLst/>
                <a:ea typeface="Times New Roman" panose="02020603050405020304" pitchFamily="18" charset="0"/>
                <a:cs typeface="Aptos" panose="020B0004020202020204" pitchFamily="34" charset="0"/>
              </a:rPr>
              <a:t>ustainable travel has emerged as a significant trend in the last few decades. The UNWTO define sustainable tourism as: </a:t>
            </a:r>
            <a:r>
              <a:rPr lang="en-GB" sz="1800" b="0" i="1" spc="20" dirty="0">
                <a:solidFill>
                  <a:srgbClr val="000000"/>
                </a:solidFill>
                <a:effectLst/>
                <a:ea typeface="Times New Roman" panose="02020603050405020304" pitchFamily="18" charset="0"/>
                <a:cs typeface="Aptos" panose="020B0004020202020204" pitchFamily="34" charset="0"/>
              </a:rPr>
              <a:t>"Tourism that takes full account of its current and future economic, social and environmental impacts, addressing the needs of visitors, the industry, the environment and host communities" </a:t>
            </a:r>
            <a:endParaRPr lang="en-GB" sz="1800" b="0" i="1" dirty="0">
              <a:effectLst/>
              <a:ea typeface="Times New Roman" panose="02020603050405020304" pitchFamily="18" charset="0"/>
            </a:endParaRPr>
          </a:p>
          <a:p>
            <a:pPr>
              <a:lnSpc>
                <a:spcPct val="110000"/>
              </a:lnSpc>
              <a:buFont typeface="Courier New" panose="02070309020205020404" pitchFamily="49" charset="0"/>
              <a:buChar char="o"/>
            </a:pPr>
            <a:r>
              <a:rPr lang="en-GB" sz="1800" b="0" dirty="0">
                <a:effectLst/>
                <a:ea typeface="Times New Roman" panose="02020603050405020304" pitchFamily="18" charset="0"/>
                <a:cs typeface="Aptos" panose="020B0004020202020204" pitchFamily="34" charset="0"/>
              </a:rPr>
              <a:t>To guide key-players in tourism development the UNWTO has developed a Global Code of Ethics for Tourism (GCET), a comprehensive set of principles. The Code’s ten principles amply cover the economic, social, cultural and environmental components of travel and tourism.</a:t>
            </a:r>
          </a:p>
          <a:p>
            <a:pPr marL="0" indent="0">
              <a:lnSpc>
                <a:spcPct val="110000"/>
              </a:lnSpc>
              <a:buNone/>
            </a:pPr>
            <a:endParaRPr lang="en-GB" sz="1800" b="0" dirty="0">
              <a:effectLst/>
              <a:ea typeface="Times New Roman" panose="02020603050405020304" pitchFamily="18" charset="0"/>
            </a:endParaRPr>
          </a:p>
          <a:p>
            <a:pPr algn="just">
              <a:lnSpc>
                <a:spcPct val="110000"/>
              </a:lnSpc>
              <a:buFont typeface="Courier New" panose="02070309020205020404" pitchFamily="49" charset="0"/>
              <a:buChar char="o"/>
            </a:pPr>
            <a:r>
              <a:rPr lang="en-US" sz="1800" b="0" dirty="0">
                <a:solidFill>
                  <a:srgbClr val="000000"/>
                </a:solidFill>
                <a:effectLst/>
                <a:ea typeface="Times New Roman" panose="02020603050405020304" pitchFamily="18" charset="0"/>
                <a:cs typeface="Arial" panose="020B0604020202020204" pitchFamily="34" charset="0"/>
              </a:rPr>
              <a:t>In the academic world, research into sustainability in the tourism and hospitality sector has grown significantly, in areas such as tourism and the environment, </a:t>
            </a:r>
            <a:r>
              <a:rPr lang="en-US" sz="1800" b="0" spc="25" dirty="0">
                <a:solidFill>
                  <a:srgbClr val="000000"/>
                </a:solidFill>
                <a:effectLst/>
                <a:ea typeface="Times New Roman" panose="02020603050405020304" pitchFamily="18" charset="0"/>
                <a:cs typeface="Arial" panose="020B0604020202020204" pitchFamily="34" charset="0"/>
              </a:rPr>
              <a:t>sustainable consumer behavior, </a:t>
            </a:r>
            <a:r>
              <a:rPr lang="en-US" sz="1800" b="0" dirty="0">
                <a:solidFill>
                  <a:srgbClr val="000000"/>
                </a:solidFill>
                <a:effectLst/>
                <a:ea typeface="Times New Roman" panose="02020603050405020304" pitchFamily="18" charset="0"/>
                <a:cs typeface="Arial" panose="020B0604020202020204" pitchFamily="34" charset="0"/>
              </a:rPr>
              <a:t>accessibility in tourism, and measuring the impact of sustainable policies in the industry </a:t>
            </a:r>
            <a:endParaRPr lang="en-GB" sz="1800" b="0" dirty="0">
              <a:effectLst/>
              <a:ea typeface="Times New Roman" panose="02020603050405020304" pitchFamily="18" charset="0"/>
              <a:cs typeface="Arial" panose="020B0604020202020204" pitchFamily="34" charset="0"/>
            </a:endParaRPr>
          </a:p>
          <a:p>
            <a:endParaRPr lang="en-US" sz="1600" dirty="0"/>
          </a:p>
        </p:txBody>
      </p:sp>
    </p:spTree>
    <p:extLst>
      <p:ext uri="{BB962C8B-B14F-4D97-AF65-F5344CB8AC3E}">
        <p14:creationId xmlns:p14="http://schemas.microsoft.com/office/powerpoint/2010/main" val="4135520195"/>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59F3-1E27-EC7D-3D9B-BEB7161053BE}"/>
              </a:ext>
            </a:extLst>
          </p:cNvPr>
          <p:cNvSpPr>
            <a:spLocks noGrp="1"/>
          </p:cNvSpPr>
          <p:nvPr>
            <p:ph type="title"/>
          </p:nvPr>
        </p:nvSpPr>
        <p:spPr>
          <a:xfrm>
            <a:off x="152400" y="0"/>
            <a:ext cx="8839200" cy="914400"/>
          </a:xfrm>
        </p:spPr>
        <p:txBody>
          <a:bodyPr/>
          <a:lstStyle/>
          <a:p>
            <a:pPr algn="ctr"/>
            <a:r>
              <a:rPr lang="en-GB" sz="3300" dirty="0">
                <a:latin typeface="Calibri" panose="020F0502020204030204" pitchFamily="34" charset="0"/>
                <a:ea typeface="Calibri" panose="020F0502020204030204" pitchFamily="34" charset="0"/>
                <a:cs typeface="Calibri" panose="020F0502020204030204" pitchFamily="34" charset="0"/>
              </a:rPr>
              <a:t>Sustainability in the hospitality sector: Destinations</a:t>
            </a:r>
            <a:endParaRPr lang="en-US" dirty="0"/>
          </a:p>
        </p:txBody>
      </p:sp>
      <p:sp>
        <p:nvSpPr>
          <p:cNvPr id="3" name="Content Placeholder 2">
            <a:extLst>
              <a:ext uri="{FF2B5EF4-FFF2-40B4-BE49-F238E27FC236}">
                <a16:creationId xmlns:a16="http://schemas.microsoft.com/office/drawing/2014/main" id="{55099F24-2E20-0E22-40EE-D40D430C8D06}"/>
              </a:ext>
            </a:extLst>
          </p:cNvPr>
          <p:cNvSpPr>
            <a:spLocks noGrp="1"/>
          </p:cNvSpPr>
          <p:nvPr>
            <p:ph idx="1"/>
          </p:nvPr>
        </p:nvSpPr>
        <p:spPr>
          <a:xfrm>
            <a:off x="685800" y="914400"/>
            <a:ext cx="8077200" cy="3100617"/>
          </a:xfrm>
        </p:spPr>
        <p:txBody>
          <a:bodyPr>
            <a:normAutofit fontScale="55000" lnSpcReduction="20000"/>
          </a:bodyPr>
          <a:lstStyle/>
          <a:p>
            <a:pPr algn="just">
              <a:lnSpc>
                <a:spcPct val="120000"/>
              </a:lnSpc>
            </a:pPr>
            <a:r>
              <a:rPr lang="en-US" sz="2900" b="0" dirty="0">
                <a:solidFill>
                  <a:srgbClr val="000000"/>
                </a:solidFill>
                <a:ea typeface="Times New Roman" panose="02020603050405020304" pitchFamily="18" charset="0"/>
                <a:cs typeface="Aptos" panose="020B0004020202020204" pitchFamily="34" charset="0"/>
              </a:rPr>
              <a:t>Today, an increasing number of destinations are adopting measures to limit numbers to be more sustainable. Bhutan in Southeast Asia for example follows a policy of ‘High Value, Low Volume’ that promotes sustainable tourism based on carrying capacity. </a:t>
            </a:r>
            <a:r>
              <a:rPr lang="en-GB" sz="2900" b="0" dirty="0">
                <a:solidFill>
                  <a:srgbClr val="000000"/>
                </a:solidFill>
                <a:ea typeface="Times New Roman" panose="02020603050405020304" pitchFamily="18" charset="0"/>
                <a:cs typeface="Aptos" panose="020B0004020202020204" pitchFamily="34" charset="0"/>
              </a:rPr>
              <a:t> </a:t>
            </a:r>
            <a:endParaRPr lang="en-GB" sz="2900" b="0" dirty="0">
              <a:ea typeface="Times New Roman" panose="02020603050405020304" pitchFamily="18" charset="0"/>
            </a:endParaRPr>
          </a:p>
          <a:p>
            <a:pPr>
              <a:lnSpc>
                <a:spcPct val="120000"/>
              </a:lnSpc>
            </a:pPr>
            <a:r>
              <a:rPr lang="en-GB" sz="2900" b="0" dirty="0">
                <a:solidFill>
                  <a:srgbClr val="000000"/>
                </a:solidFill>
                <a:ea typeface="Times New Roman" panose="02020603050405020304" pitchFamily="18" charset="0"/>
                <a:cs typeface="Aptos" panose="020B0004020202020204" pitchFamily="34" charset="0"/>
              </a:rPr>
              <a:t>Visitors to Palau in the West Pacific are even being incentivized to be ‘good </a:t>
            </a:r>
            <a:r>
              <a:rPr lang="en-GB" sz="2900" b="0" dirty="0" err="1">
                <a:solidFill>
                  <a:srgbClr val="000000"/>
                </a:solidFill>
                <a:ea typeface="Times New Roman" panose="02020603050405020304" pitchFamily="18" charset="0"/>
                <a:cs typeface="Aptos" panose="020B0004020202020204" pitchFamily="34" charset="0"/>
              </a:rPr>
              <a:t>travelers</a:t>
            </a:r>
            <a:r>
              <a:rPr lang="en-GB" sz="2900" b="0" dirty="0">
                <a:solidFill>
                  <a:srgbClr val="000000"/>
                </a:solidFill>
                <a:ea typeface="Times New Roman" panose="02020603050405020304" pitchFamily="18" charset="0"/>
                <a:cs typeface="Aptos" panose="020B0004020202020204" pitchFamily="34" charset="0"/>
              </a:rPr>
              <a:t>’. In a world-first initiative, visitors to the country made up of 300-plus islands are offered exclusive experiences based on how they treat the environment and culture, not by how much they spend. </a:t>
            </a:r>
            <a:endParaRPr lang="en-GB" sz="2900" b="0" dirty="0">
              <a:ea typeface="Times New Roman" panose="02020603050405020304" pitchFamily="18" charset="0"/>
            </a:endParaRPr>
          </a:p>
          <a:p>
            <a:pPr>
              <a:lnSpc>
                <a:spcPct val="120000"/>
              </a:lnSpc>
            </a:pPr>
            <a:r>
              <a:rPr lang="en-GB" sz="2900" b="0" dirty="0">
                <a:solidFill>
                  <a:srgbClr val="000000"/>
                </a:solidFill>
                <a:ea typeface="Times New Roman" panose="02020603050405020304" pitchFamily="18" charset="0"/>
              </a:rPr>
              <a:t>Palau had already implemented the Palau Pledge in 2017 which requires international visitors to sign a pledge stamp in their passports that promises the children of Palau that they will ‘tread lightly’ and ‘preserve and protect’ the islands. </a:t>
            </a:r>
            <a:endParaRPr lang="en-GB" sz="2900" b="0" dirty="0">
              <a:ea typeface="Times New Roman" panose="02020603050405020304" pitchFamily="18" charset="0"/>
            </a:endParaRPr>
          </a:p>
          <a:p>
            <a:endParaRPr lang="en-US" dirty="0"/>
          </a:p>
        </p:txBody>
      </p:sp>
      <p:pic>
        <p:nvPicPr>
          <p:cNvPr id="5" name="Picture 4" descr="Aerial view of islands in the ocean&#10;&#10;Description automatically generated">
            <a:extLst>
              <a:ext uri="{FF2B5EF4-FFF2-40B4-BE49-F238E27FC236}">
                <a16:creationId xmlns:a16="http://schemas.microsoft.com/office/drawing/2014/main" id="{AF6E31E0-03E6-20E3-CE14-862196D2C161}"/>
              </a:ext>
            </a:extLst>
          </p:cNvPr>
          <p:cNvPicPr>
            <a:picLocks noChangeAspect="1"/>
          </p:cNvPicPr>
          <p:nvPr/>
        </p:nvPicPr>
        <p:blipFill>
          <a:blip r:embed="rId2"/>
          <a:stretch>
            <a:fillRect/>
          </a:stretch>
        </p:blipFill>
        <p:spPr>
          <a:xfrm>
            <a:off x="2438400" y="4015017"/>
            <a:ext cx="5181600" cy="2817999"/>
          </a:xfrm>
          <a:prstGeom prst="rect">
            <a:avLst/>
          </a:prstGeom>
        </p:spPr>
      </p:pic>
    </p:spTree>
    <p:extLst>
      <p:ext uri="{BB962C8B-B14F-4D97-AF65-F5344CB8AC3E}">
        <p14:creationId xmlns:p14="http://schemas.microsoft.com/office/powerpoint/2010/main" val="1852436367"/>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00E3A-89EA-1BEF-65BE-F4929F2DD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B6670-F21C-5E06-38B5-9C6F2E7D076D}"/>
              </a:ext>
            </a:extLst>
          </p:cNvPr>
          <p:cNvSpPr>
            <a:spLocks noGrp="1"/>
          </p:cNvSpPr>
          <p:nvPr>
            <p:ph type="title"/>
          </p:nvPr>
        </p:nvSpPr>
        <p:spPr>
          <a:xfrm>
            <a:off x="762000" y="0"/>
            <a:ext cx="8001000" cy="1066800"/>
          </a:xfrm>
        </p:spPr>
        <p:txBody>
          <a:bodyPr/>
          <a:lstStyle/>
          <a:p>
            <a:pPr algn="ctr"/>
            <a:r>
              <a:rPr lang="en-GB" sz="3300" dirty="0">
                <a:latin typeface="Calibri" panose="020F0502020204030204" pitchFamily="34" charset="0"/>
                <a:ea typeface="Calibri" panose="020F0502020204030204" pitchFamily="34" charset="0"/>
                <a:cs typeface="Calibri" panose="020F0502020204030204" pitchFamily="34" charset="0"/>
              </a:rPr>
              <a:t>Sustainability in the hospitality sector: Hotels</a:t>
            </a:r>
            <a:endParaRPr lang="en-US" dirty="0"/>
          </a:p>
        </p:txBody>
      </p:sp>
      <p:sp>
        <p:nvSpPr>
          <p:cNvPr id="3" name="Content Placeholder 2">
            <a:extLst>
              <a:ext uri="{FF2B5EF4-FFF2-40B4-BE49-F238E27FC236}">
                <a16:creationId xmlns:a16="http://schemas.microsoft.com/office/drawing/2014/main" id="{9A24D356-84A5-807B-4823-229EDE66E260}"/>
              </a:ext>
            </a:extLst>
          </p:cNvPr>
          <p:cNvSpPr>
            <a:spLocks noGrp="1"/>
          </p:cNvSpPr>
          <p:nvPr>
            <p:ph idx="1"/>
          </p:nvPr>
        </p:nvSpPr>
        <p:spPr>
          <a:xfrm>
            <a:off x="762000" y="1066800"/>
            <a:ext cx="8153400" cy="5181600"/>
          </a:xfrm>
        </p:spPr>
        <p:txBody>
          <a:bodyPr>
            <a:noAutofit/>
          </a:bodyPr>
          <a:lstStyle/>
          <a:p>
            <a:r>
              <a:rPr lang="en-GB" sz="1800" b="0" dirty="0">
                <a:effectLst/>
              </a:rPr>
              <a:t>The three case studies in this chapter are good examples of hotels adopting sustainable policies</a:t>
            </a:r>
          </a:p>
          <a:p>
            <a:endParaRPr lang="en-GB" sz="1800" b="0" dirty="0">
              <a:effectLst/>
            </a:endParaRPr>
          </a:p>
          <a:p>
            <a:r>
              <a:rPr lang="en-GB" sz="1800" b="0" dirty="0">
                <a:effectLst/>
              </a:rPr>
              <a:t>Other hotels featured in this book have recognized the </a:t>
            </a:r>
            <a:r>
              <a:rPr lang="en-GB" sz="1800" b="0" dirty="0" err="1">
                <a:effectLst/>
              </a:rPr>
              <a:t>impor</a:t>
            </a:r>
            <a:r>
              <a:rPr lang="en-GB" sz="1800" b="0" dirty="0">
                <a:effectLst/>
              </a:rPr>
              <a:t>- </a:t>
            </a:r>
            <a:r>
              <a:rPr lang="en-GB" sz="1800" b="0" dirty="0" err="1">
                <a:effectLst/>
              </a:rPr>
              <a:t>tance</a:t>
            </a:r>
            <a:r>
              <a:rPr lang="en-GB" sz="1800" b="0" dirty="0">
                <a:effectLst/>
              </a:rPr>
              <a:t> of introducing sustainability initiatives. The </a:t>
            </a:r>
            <a:r>
              <a:rPr lang="en-GB" sz="1800" b="0" dirty="0" err="1">
                <a:effectLst/>
              </a:rPr>
              <a:t>Lopesan</a:t>
            </a:r>
            <a:r>
              <a:rPr lang="en-GB" sz="1800" b="0" dirty="0">
                <a:effectLst/>
              </a:rPr>
              <a:t> Group for example, profiled in Chapter 1, recently obtained the international certification in sustain- ability, Biosphere Certified. </a:t>
            </a:r>
          </a:p>
          <a:p>
            <a:endParaRPr lang="en-GB" sz="1800" b="0" dirty="0">
              <a:effectLst/>
            </a:endParaRPr>
          </a:p>
          <a:p>
            <a:r>
              <a:rPr lang="en-GB" sz="1800" b="0" dirty="0">
                <a:effectLst/>
              </a:rPr>
              <a:t>This recognition endorses the company’s sustainable commitments to environmental protection, socio-cultural wellbeing and guarantees the implementation of green policies and transparent governance in each of its establishments. </a:t>
            </a:r>
          </a:p>
          <a:p>
            <a:endParaRPr lang="en-GB" sz="1800" b="0" dirty="0">
              <a:effectLst/>
            </a:endParaRPr>
          </a:p>
          <a:p>
            <a:r>
              <a:rPr lang="en-GB" sz="1800" b="0" dirty="0">
                <a:effectLst/>
              </a:rPr>
              <a:t>The hotel chain has also introduced a ‘</a:t>
            </a:r>
            <a:r>
              <a:rPr lang="en-GB" sz="1800" b="0" dirty="0" err="1">
                <a:effectLst/>
              </a:rPr>
              <a:t>Lopesan</a:t>
            </a:r>
            <a:r>
              <a:rPr lang="en-GB" sz="1800" b="0" dirty="0">
                <a:effectLst/>
              </a:rPr>
              <a:t> for Good’ seal, a corporate identity project linked to sustainable development, which covers areas such as governance, social issues and care for the environment. </a:t>
            </a:r>
            <a:endParaRPr lang="en-GB" sz="1100" b="0" dirty="0"/>
          </a:p>
        </p:txBody>
      </p:sp>
    </p:spTree>
    <p:extLst>
      <p:ext uri="{BB962C8B-B14F-4D97-AF65-F5344CB8AC3E}">
        <p14:creationId xmlns:p14="http://schemas.microsoft.com/office/powerpoint/2010/main" val="1194610392"/>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7098-71C7-E04B-A62A-A6E14DA30FAC}"/>
              </a:ext>
            </a:extLst>
          </p:cNvPr>
          <p:cNvSpPr>
            <a:spLocks noGrp="1"/>
          </p:cNvSpPr>
          <p:nvPr>
            <p:ph type="title"/>
          </p:nvPr>
        </p:nvSpPr>
        <p:spPr>
          <a:xfrm>
            <a:off x="762000" y="0"/>
            <a:ext cx="6858000" cy="1295400"/>
          </a:xfrm>
        </p:spPr>
        <p:txBody>
          <a:bodyPr>
            <a:normAutofit fontScale="90000"/>
          </a:bodyPr>
          <a:lstStyle/>
          <a:p>
            <a:pPr algn="ctr"/>
            <a:r>
              <a:rPr lang="en-GB" dirty="0">
                <a:solidFill>
                  <a:srgbClr val="000000"/>
                </a:solidFill>
                <a:effectLst/>
                <a:latin typeface="Calibri" panose="020F0502020204030204" pitchFamily="34" charset="0"/>
                <a:ea typeface="Times New Roman" panose="02020603050405020304" pitchFamily="18" charset="0"/>
              </a:rPr>
              <a:t>Snapshot: One Aldwych in London's Covent Garden</a:t>
            </a:r>
            <a:br>
              <a:rPr lang="en-GB" sz="1350" dirty="0">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A753D2A-C575-81BC-D9D1-12620F98CA1B}"/>
              </a:ext>
            </a:extLst>
          </p:cNvPr>
          <p:cNvSpPr>
            <a:spLocks noGrp="1"/>
          </p:cNvSpPr>
          <p:nvPr>
            <p:ph idx="1"/>
          </p:nvPr>
        </p:nvSpPr>
        <p:spPr>
          <a:xfrm>
            <a:off x="762000" y="1066800"/>
            <a:ext cx="5562600" cy="5562600"/>
          </a:xfrm>
        </p:spPr>
        <p:txBody>
          <a:bodyPr>
            <a:noAutofit/>
          </a:bodyPr>
          <a:lstStyle/>
          <a:p>
            <a:r>
              <a:rPr lang="en-GB" sz="1600" b="0" dirty="0">
                <a:solidFill>
                  <a:srgbClr val="000000"/>
                </a:solidFill>
                <a:ea typeface="Times New Roman" panose="02020603050405020304" pitchFamily="18" charset="0"/>
              </a:rPr>
              <a:t>One Aldwych in London's Covent Garden has earned Green Tourism Business Scheme's gold accreditation and has also been awarded the Luxury Eco Certification Standard (LECS).</a:t>
            </a:r>
          </a:p>
          <a:p>
            <a:pPr marL="0" indent="0">
              <a:buNone/>
            </a:pPr>
            <a:endParaRPr lang="en-GB" sz="1600" b="0" dirty="0">
              <a:solidFill>
                <a:srgbClr val="000000"/>
              </a:solidFill>
              <a:ea typeface="Times New Roman" panose="02020603050405020304" pitchFamily="18" charset="0"/>
            </a:endParaRPr>
          </a:p>
          <a:p>
            <a:r>
              <a:rPr lang="en-GB" sz="1600" b="0" dirty="0">
                <a:solidFill>
                  <a:srgbClr val="000000"/>
                </a:solidFill>
                <a:ea typeface="Times New Roman" panose="02020603050405020304" pitchFamily="18" charset="0"/>
              </a:rPr>
              <a:t>This is all thanks to its innovative energy saving features, heat reclaim and water efficiency, sustainable food sourcing, on-site compost program and biodegradable amenity packaging.</a:t>
            </a:r>
          </a:p>
          <a:p>
            <a:endParaRPr lang="en-GB" sz="1600" b="0" dirty="0">
              <a:solidFill>
                <a:srgbClr val="000000"/>
              </a:solidFill>
              <a:ea typeface="Times New Roman" panose="02020603050405020304" pitchFamily="18" charset="0"/>
            </a:endParaRPr>
          </a:p>
          <a:p>
            <a:r>
              <a:rPr lang="en-GB" sz="1600" b="0" dirty="0">
                <a:solidFill>
                  <a:srgbClr val="000000"/>
                </a:solidFill>
                <a:ea typeface="Times New Roman" panose="02020603050405020304" pitchFamily="18" charset="0"/>
              </a:rPr>
              <a:t>The hotel also supports two independent charities</a:t>
            </a:r>
          </a:p>
          <a:p>
            <a:endParaRPr lang="en-GB" sz="1600" b="0" dirty="0">
              <a:solidFill>
                <a:srgbClr val="000000"/>
              </a:solidFill>
              <a:ea typeface="Times New Roman" panose="02020603050405020304" pitchFamily="18" charset="0"/>
            </a:endParaRPr>
          </a:p>
          <a:p>
            <a:r>
              <a:rPr lang="en-GB" sz="1600" b="0" i="1" dirty="0">
                <a:solidFill>
                  <a:srgbClr val="000000"/>
                </a:solidFill>
                <a:ea typeface="Times New Roman" panose="02020603050405020304" pitchFamily="18" charset="0"/>
              </a:rPr>
              <a:t>“Sustainability is at the heart of everything we do and has been for over 20 years. We speak to our guests and our design and brand partners to assess what’s important for them, and to them. From locally sourced goods to low-impact lighting, water and electricity, to upcycling materials and composting waste, sustainability is our promise – it's in our DNA.”</a:t>
            </a:r>
            <a:endParaRPr lang="en-US" sz="1600" b="0" dirty="0"/>
          </a:p>
        </p:txBody>
      </p:sp>
      <p:pic>
        <p:nvPicPr>
          <p:cNvPr id="5" name="Picture 4" descr="A building with a round top&#10;&#10;Description automatically generated with medium confidence">
            <a:extLst>
              <a:ext uri="{FF2B5EF4-FFF2-40B4-BE49-F238E27FC236}">
                <a16:creationId xmlns:a16="http://schemas.microsoft.com/office/drawing/2014/main" id="{C91410EC-D477-3D76-F522-4C6448B125E7}"/>
              </a:ext>
            </a:extLst>
          </p:cNvPr>
          <p:cNvPicPr>
            <a:picLocks noChangeAspect="1"/>
          </p:cNvPicPr>
          <p:nvPr/>
        </p:nvPicPr>
        <p:blipFill>
          <a:blip r:embed="rId2"/>
          <a:stretch>
            <a:fillRect/>
          </a:stretch>
        </p:blipFill>
        <p:spPr>
          <a:xfrm>
            <a:off x="6172201" y="2125267"/>
            <a:ext cx="2820520" cy="3601640"/>
          </a:xfrm>
          <a:prstGeom prst="rect">
            <a:avLst/>
          </a:prstGeom>
        </p:spPr>
      </p:pic>
    </p:spTree>
    <p:extLst>
      <p:ext uri="{BB962C8B-B14F-4D97-AF65-F5344CB8AC3E}">
        <p14:creationId xmlns:p14="http://schemas.microsoft.com/office/powerpoint/2010/main" val="2830981286"/>
      </p:ext>
    </p:extLst>
  </p:cSld>
  <p:clrMapOvr>
    <a:masterClrMapping/>
  </p:clrMapOvr>
  <p:transition spd="med">
    <p:fade thruBlk="1"/>
  </p:transition>
</p:sld>
</file>

<file path=ppt/theme/theme1.xml><?xml version="1.0" encoding="utf-8"?>
<a:theme xmlns:a="http://schemas.openxmlformats.org/drawingml/2006/main" name="Berrylishious design template">
  <a:themeElements>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Berrylishious design template</Template>
  <TotalTime>2880</TotalTime>
  <Words>1925</Words>
  <Application>Microsoft Macintosh PowerPoint</Application>
  <PresentationFormat>On-screen Show (4:3)</PresentationFormat>
  <Paragraphs>90</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vt:lpstr>
      <vt:lpstr>Courier New</vt:lpstr>
      <vt:lpstr>Tahoma</vt:lpstr>
      <vt:lpstr>Times New Roman</vt:lpstr>
      <vt:lpstr>Berrylishious design template</vt:lpstr>
      <vt:lpstr>Chapter 11 Customer service and sustainability   </vt:lpstr>
      <vt:lpstr>Topics Covered</vt:lpstr>
      <vt:lpstr>‘At Your Service’ Spotlight:   Ewald Biemans, Bucuti &amp; Tara in Aruba  </vt:lpstr>
      <vt:lpstr>Introduction to sustainability  </vt:lpstr>
      <vt:lpstr>Three pillars model of sustainability </vt:lpstr>
      <vt:lpstr> Sustainable travel</vt:lpstr>
      <vt:lpstr>Sustainability in the hospitality sector: Destinations</vt:lpstr>
      <vt:lpstr>Sustainability in the hospitality sector: Hotels</vt:lpstr>
      <vt:lpstr>Snapshot: One Aldwych in London's Covent Garden </vt:lpstr>
      <vt:lpstr> Sustainability in the hospitality sector: Resorts and attractions </vt:lpstr>
      <vt:lpstr>Sustainability in the hospitality sector: Restaurants</vt:lpstr>
      <vt:lpstr> Sustainability in the hospitality sector: Tour operators and cruises </vt:lpstr>
      <vt:lpstr>Icon of the Seas environmental initiatives  </vt:lpstr>
      <vt:lpstr>Sustainability in the hospitality sector: Events and festivals</vt:lpstr>
      <vt:lpstr> Sustainability and customer service </vt:lpstr>
      <vt:lpstr> Sustainability and customer service </vt:lpstr>
      <vt:lpstr>Case study: Taj Hotels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dc:creator>
  <cp:lastModifiedBy>Hudson, Simon</cp:lastModifiedBy>
  <cp:revision>545</cp:revision>
  <cp:lastPrinted>1601-01-01T00:00:00Z</cp:lastPrinted>
  <dcterms:created xsi:type="dcterms:W3CDTF">2012-10-22T00:42:01Z</dcterms:created>
  <dcterms:modified xsi:type="dcterms:W3CDTF">2025-02-11T23:56:25Z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TC010900171033</vt:lpwstr>
  </property>
</Properties>
</file>